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Lst>
  <p:notesMasterIdLst>
    <p:notesMasterId r:id="rId31"/>
  </p:notesMasterIdLst>
  <p:sldIdLst>
    <p:sldId id="270" r:id="rId2"/>
    <p:sldId id="272" r:id="rId3"/>
    <p:sldId id="327" r:id="rId4"/>
    <p:sldId id="323" r:id="rId5"/>
    <p:sldId id="324" r:id="rId6"/>
    <p:sldId id="325" r:id="rId7"/>
    <p:sldId id="326" r:id="rId8"/>
    <p:sldId id="328" r:id="rId9"/>
    <p:sldId id="329" r:id="rId10"/>
    <p:sldId id="333" r:id="rId11"/>
    <p:sldId id="330" r:id="rId12"/>
    <p:sldId id="331" r:id="rId13"/>
    <p:sldId id="345" r:id="rId14"/>
    <p:sldId id="346" r:id="rId15"/>
    <p:sldId id="347" r:id="rId16"/>
    <p:sldId id="332" r:id="rId17"/>
    <p:sldId id="334" r:id="rId18"/>
    <p:sldId id="335" r:id="rId19"/>
    <p:sldId id="336" r:id="rId20"/>
    <p:sldId id="337" r:id="rId21"/>
    <p:sldId id="341" r:id="rId22"/>
    <p:sldId id="342" r:id="rId23"/>
    <p:sldId id="343" r:id="rId24"/>
    <p:sldId id="344" r:id="rId25"/>
    <p:sldId id="348" r:id="rId26"/>
    <p:sldId id="349" r:id="rId27"/>
    <p:sldId id="339" r:id="rId28"/>
    <p:sldId id="350" r:id="rId29"/>
    <p:sldId id="340" r:id="rId3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0812"/>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21" autoAdjust="0"/>
    <p:restoredTop sz="81730" autoAdjust="0"/>
  </p:normalViewPr>
  <p:slideViewPr>
    <p:cSldViewPr snapToGrid="0">
      <p:cViewPr varScale="1">
        <p:scale>
          <a:sx n="108" d="100"/>
          <a:sy n="108" d="100"/>
        </p:scale>
        <p:origin x="2187" y="69"/>
      </p:cViewPr>
      <p:guideLst>
        <p:guide orient="horz" pos="2160"/>
        <p:guide pos="2880"/>
      </p:guideLst>
    </p:cSldViewPr>
  </p:slideViewPr>
  <p:outlineViewPr>
    <p:cViewPr>
      <p:scale>
        <a:sx n="33" d="100"/>
        <a:sy n="33" d="100"/>
      </p:scale>
      <p:origin x="0" y="-1206"/>
    </p:cViewPr>
  </p:outlineViewPr>
  <p:notesTextViewPr>
    <p:cViewPr>
      <p:scale>
        <a:sx n="1" d="1"/>
        <a:sy n="1" d="1"/>
      </p:scale>
      <p:origin x="0" y="-120"/>
    </p:cViewPr>
  </p:notesTextViewPr>
  <p:sorterViewPr>
    <p:cViewPr>
      <p:scale>
        <a:sx n="100" d="100"/>
        <a:sy n="100" d="100"/>
      </p:scale>
      <p:origin x="0" y="0"/>
    </p:cViewPr>
  </p:sorterViewPr>
  <p:notesViewPr>
    <p:cSldViewPr snapToGrid="0">
      <p:cViewPr varScale="1">
        <p:scale>
          <a:sx n="57" d="100"/>
          <a:sy n="57" d="100"/>
        </p:scale>
        <p:origin x="275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6BB093-4263-4748-8FAA-7328EA54172A}" type="datetimeFigureOut">
              <a:rPr lang="nl-NL" smtClean="0"/>
              <a:t>30-4-2024</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D05156-AB49-4ABF-A5A8-50EF886D4680}" type="slidenum">
              <a:rPr lang="nl-NL" smtClean="0"/>
              <a:t>‹nr.›</a:t>
            </a:fld>
            <a:endParaRPr lang="nl-NL"/>
          </a:p>
        </p:txBody>
      </p:sp>
    </p:spTree>
    <p:extLst>
      <p:ext uri="{BB962C8B-B14F-4D97-AF65-F5344CB8AC3E}">
        <p14:creationId xmlns:p14="http://schemas.microsoft.com/office/powerpoint/2010/main" val="5122252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vodafone.nl/telefoon/alle-telefoons"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u="none" baseline="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2</a:t>
            </a:fld>
            <a:endParaRPr lang="nl-NL"/>
          </a:p>
        </p:txBody>
      </p:sp>
    </p:spTree>
    <p:extLst>
      <p:ext uri="{BB962C8B-B14F-4D97-AF65-F5344CB8AC3E}">
        <p14:creationId xmlns:p14="http://schemas.microsoft.com/office/powerpoint/2010/main" val="35109385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lvl="0" indent="0">
              <a:buFont typeface="+mj-lt"/>
              <a:buNone/>
              <a:tabLst>
                <a:tab pos="180340" algn="l"/>
              </a:tabLst>
            </a:pPr>
            <a:r>
              <a:rPr lang="nl-NL" sz="1800" dirty="0">
                <a:effectLst/>
                <a:latin typeface="Arial" panose="020B0604020202020204" pitchFamily="34" charset="0"/>
                <a:ea typeface="Times New Roman" panose="02020603050405020304" pitchFamily="18" charset="0"/>
                <a:cs typeface="Times New Roman" panose="02020603050405020304" pitchFamily="18" charset="0"/>
              </a:rPr>
              <a:t>Maak buiten (als het kan) gebruik van strijklicht in de ochtend of aan het eind van de middag, het licht heeft dan meer kleur en is op zijn mooist. Ochtend en avondlicht geven het beeld meer sfeer mee.</a:t>
            </a:r>
          </a:p>
          <a:p>
            <a:pPr marL="0" lvl="0" indent="0">
              <a:buFont typeface="+mj-lt"/>
              <a:buNone/>
              <a:tabLst>
                <a:tab pos="180340" algn="l"/>
              </a:tabLst>
            </a:pPr>
            <a:endParaRPr lang="nl-NL"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lvl="0" indent="0">
              <a:buFont typeface="+mj-lt"/>
              <a:buNone/>
              <a:tabLst>
                <a:tab pos="180340" algn="l"/>
              </a:tabLst>
            </a:pPr>
            <a:r>
              <a:rPr lang="nl-NL" sz="1800" dirty="0">
                <a:effectLst/>
                <a:latin typeface="Arial" panose="020B0604020202020204" pitchFamily="34" charset="0"/>
                <a:ea typeface="Times New Roman" panose="02020603050405020304" pitchFamily="18" charset="0"/>
                <a:cs typeface="Times New Roman" panose="02020603050405020304" pitchFamily="18" charset="0"/>
              </a:rPr>
              <a:t>Fotografeer zo min mogelijk met de schaduw recht in rug. De schaduwen verbergen zich dan achter het onderwerp. Maak dus vooral gebruik van de schaduwen om reliëf en contrast in de foto’s te krijgen. Ze worden daardoor veel boeiender.</a:t>
            </a:r>
          </a:p>
          <a:p>
            <a:pPr marL="0" lvl="0" indent="0">
              <a:buFont typeface="+mj-lt"/>
              <a:buNone/>
              <a:tabLst>
                <a:tab pos="180340" algn="l"/>
              </a:tabLst>
            </a:pPr>
            <a:endParaRPr lang="nl-NL"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lvl="0" indent="0">
              <a:buFont typeface="+mj-lt"/>
              <a:buNone/>
              <a:tabLst>
                <a:tab pos="180340" algn="l"/>
              </a:tabLst>
            </a:pPr>
            <a:r>
              <a:rPr lang="nl-NL" sz="1800" dirty="0">
                <a:effectLst/>
                <a:latin typeface="Arial" panose="020B0604020202020204" pitchFamily="34" charset="0"/>
                <a:ea typeface="Times New Roman" panose="02020603050405020304" pitchFamily="18" charset="0"/>
                <a:cs typeface="Times New Roman" panose="02020603050405020304" pitchFamily="18" charset="0"/>
              </a:rPr>
              <a:t>Soms is het nodig om overdag te flitsen, bijvoorbeeld als iemand voor een lichte achtergrond staat (witte muur, zee) of om ongewenste schaduwen weg te halen. Het resultaat: frisse gezichten en sprankelende ogen. De flitser van een smartphone is wel veel minder krachtig waardoor het bij een te grote afstand weinig resultaat zal geven. Hou hier rekening mee of test het gewoon uit.</a:t>
            </a:r>
          </a:p>
          <a:p>
            <a:pPr marL="0" lvl="0" indent="0">
              <a:buFont typeface="+mj-lt"/>
              <a:buNone/>
              <a:tabLst>
                <a:tab pos="180340" algn="l"/>
              </a:tabLst>
            </a:pPr>
            <a:endParaRPr lang="nl-NL"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lvl="0" indent="0">
              <a:buFont typeface="+mj-lt"/>
              <a:buNone/>
              <a:tabLst>
                <a:tab pos="180340" algn="l"/>
              </a:tabLst>
            </a:pPr>
            <a:r>
              <a:rPr lang="nl-NL" sz="1800" dirty="0">
                <a:effectLst/>
                <a:latin typeface="Arial" panose="020B0604020202020204" pitchFamily="34" charset="0"/>
                <a:ea typeface="Times New Roman" panose="02020603050405020304" pitchFamily="18" charset="0"/>
                <a:cs typeface="Times New Roman" panose="02020603050405020304" pitchFamily="18" charset="0"/>
              </a:rPr>
              <a:t>Om een gewoon beeld meer sfeer te geven kunt u tegenlicht gebruiken. Zorg dat de zon direct achter het onderwerp staat. Houd de belichtingstijd van de lucht aan. Het onderwerp wordt daardoor sterk onderbelicht en ontstaat er automatisch een silhouet.</a:t>
            </a:r>
          </a:p>
          <a:p>
            <a:pPr algn="ctr"/>
            <a:r>
              <a:rPr lang="nl-NL" sz="1800" dirty="0">
                <a:effectLst/>
                <a:latin typeface="Arial" panose="020B0604020202020204" pitchFamily="34" charset="0"/>
                <a:ea typeface="Times New Roman" panose="02020603050405020304" pitchFamily="18" charset="0"/>
                <a:cs typeface="Times New Roman" panose="02020603050405020304" pitchFamily="18" charset="0"/>
              </a:rPr>
              <a:t>  </a:t>
            </a:r>
          </a:p>
          <a:p>
            <a:r>
              <a:rPr lang="nl-NL" sz="1800" dirty="0">
                <a:effectLst/>
                <a:latin typeface="Arial" panose="020B0604020202020204" pitchFamily="34" charset="0"/>
                <a:ea typeface="Times New Roman" panose="02020603050405020304" pitchFamily="18" charset="0"/>
                <a:cs typeface="Times New Roman" panose="02020603050405020304" pitchFamily="18" charset="0"/>
              </a:rPr>
              <a:t>Gebruik bij foto’s in het donker of in de nacht een statief of zet de smartphone ergens op. Omdat je met lange belichtingstijden moet werken, is de kans op bewegingsonscherpte zeer groot. Je kunt bij lange sluitertijden ook hele mooie effecten maken van bewegende lampen (auto’s, fietsen).</a:t>
            </a:r>
          </a:p>
          <a:p>
            <a:pPr algn="ctr"/>
            <a:r>
              <a:rPr lang="nl-NL" sz="1800" dirty="0">
                <a:effectLst/>
                <a:latin typeface="Arial" panose="020B0604020202020204" pitchFamily="34" charset="0"/>
                <a:ea typeface="Times New Roman" panose="02020603050405020304" pitchFamily="18" charset="0"/>
                <a:cs typeface="Times New Roman" panose="02020603050405020304" pitchFamily="18" charset="0"/>
              </a:rPr>
              <a:t> </a:t>
            </a:r>
          </a:p>
          <a:p>
            <a:pPr marL="0" lvl="0" indent="0">
              <a:buFont typeface="+mj-lt"/>
              <a:buNone/>
              <a:tabLst>
                <a:tab pos="180340" algn="l"/>
              </a:tabLst>
            </a:pPr>
            <a:r>
              <a:rPr lang="nl-NL" sz="1800" dirty="0">
                <a:effectLst/>
                <a:latin typeface="Arial" panose="020B0604020202020204" pitchFamily="34" charset="0"/>
                <a:ea typeface="Times New Roman" panose="02020603050405020304" pitchFamily="18" charset="0"/>
                <a:cs typeface="Times New Roman" panose="02020603050405020304" pitchFamily="18" charset="0"/>
              </a:rPr>
              <a:t>Bij regenachtig weer blijven de meeste smartphones in de tas zitten, maar vaak zijn er sfeervolle foto’s te maken: details van regendruppels, weerspiegelingen in het natte wegdek, mensen met paraplu’s, prachtige wolken of een foto door een natte ruit. Laat eventueel, in tegenstelling tot prachtige onheilspellende wolken, grijze grauwe luchten uit het beeld weg want die kunnen voor een wat sombere sfeer zorgen.</a:t>
            </a:r>
          </a:p>
          <a:p>
            <a:endParaRPr lang="nl-NL" u="none" baseline="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11</a:t>
            </a:fld>
            <a:endParaRPr lang="nl-NL"/>
          </a:p>
        </p:txBody>
      </p:sp>
    </p:spTree>
    <p:extLst>
      <p:ext uri="{BB962C8B-B14F-4D97-AF65-F5344CB8AC3E}">
        <p14:creationId xmlns:p14="http://schemas.microsoft.com/office/powerpoint/2010/main" val="6645165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u="none" baseline="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12</a:t>
            </a:fld>
            <a:endParaRPr lang="nl-NL"/>
          </a:p>
        </p:txBody>
      </p:sp>
    </p:spTree>
    <p:extLst>
      <p:ext uri="{BB962C8B-B14F-4D97-AF65-F5344CB8AC3E}">
        <p14:creationId xmlns:p14="http://schemas.microsoft.com/office/powerpoint/2010/main" val="36319719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u="none" dirty="0"/>
              <a:t>Met laserpointer het raster, scherpstelvierkant en waterpas aanwijzen en functie uitleggen.</a:t>
            </a:r>
          </a:p>
          <a:p>
            <a:endParaRPr lang="nl-NL" u="none" dirty="0"/>
          </a:p>
          <a:p>
            <a:r>
              <a:rPr lang="nl-NL" u="none" dirty="0"/>
              <a:t>Korte toelichting op de verschillende standen van de camera:</a:t>
            </a:r>
          </a:p>
          <a:p>
            <a:r>
              <a:rPr lang="nl-NL" b="1" u="none" dirty="0" err="1"/>
              <a:t>Bixby</a:t>
            </a:r>
            <a:r>
              <a:rPr lang="nl-NL" b="1" u="none" dirty="0"/>
              <a:t> </a:t>
            </a:r>
            <a:r>
              <a:rPr lang="nl-NL" b="1" u="none" dirty="0" err="1"/>
              <a:t>Vision</a:t>
            </a:r>
            <a:r>
              <a:rPr lang="nl-NL" b="1" u="none" dirty="0"/>
              <a:t>: </a:t>
            </a:r>
            <a:r>
              <a:rPr lang="nl-NL" u="none" dirty="0"/>
              <a:t>Kom ik volgende sheet op terug </a:t>
            </a:r>
          </a:p>
          <a:p>
            <a:endParaRPr lang="nl-NL" u="none" dirty="0"/>
          </a:p>
          <a:p>
            <a:r>
              <a:rPr lang="nl-NL" b="1" u="none" dirty="0"/>
              <a:t>Ar-zone: </a:t>
            </a:r>
            <a:r>
              <a:rPr lang="nl-NL" b="0" i="0" u="none" dirty="0">
                <a:solidFill>
                  <a:srgbClr val="040C28"/>
                </a:solidFill>
                <a:effectLst/>
                <a:latin typeface="Google Sans"/>
              </a:rPr>
              <a:t>E</a:t>
            </a:r>
            <a:r>
              <a:rPr lang="nl-NL" b="0" i="0" dirty="0">
                <a:solidFill>
                  <a:srgbClr val="040C28"/>
                </a:solidFill>
                <a:effectLst/>
                <a:latin typeface="Google Sans"/>
              </a:rPr>
              <a:t>en functie waarmee een geanimeerde versie van jezelf wordt gemaakt, die je vervolgens kan gebruiken om bewegingen en gezichtsuitdrukkingen vast te leggen</a:t>
            </a:r>
            <a:r>
              <a:rPr lang="nl-NL" b="0" i="0" dirty="0">
                <a:solidFill>
                  <a:srgbClr val="474747"/>
                </a:solidFill>
                <a:effectLst/>
                <a:latin typeface="Google Sans"/>
              </a:rPr>
              <a:t>.</a:t>
            </a:r>
          </a:p>
          <a:p>
            <a:endParaRPr lang="nl-NL" u="none" dirty="0"/>
          </a:p>
          <a:p>
            <a:r>
              <a:rPr lang="nl-NL" b="1" u="none" dirty="0"/>
              <a:t>Portret: </a:t>
            </a:r>
            <a:r>
              <a:rPr lang="nl-NL" u="none" dirty="0"/>
              <a:t>Maakt foto’s waarbij de achtergrond aan te passen is qua vervaging</a:t>
            </a:r>
          </a:p>
          <a:p>
            <a:endParaRPr lang="nl-NL" u="none" dirty="0"/>
          </a:p>
          <a:p>
            <a:r>
              <a:rPr lang="nl-NL" b="1" u="none" dirty="0"/>
              <a:t>Pro: </a:t>
            </a:r>
            <a:r>
              <a:rPr lang="nl-NL" u="none" dirty="0"/>
              <a:t>Volledig handmatig instellen camera behalve diafragma</a:t>
            </a:r>
          </a:p>
          <a:p>
            <a:endParaRPr lang="nl-NL" u="none" dirty="0"/>
          </a:p>
          <a:p>
            <a:r>
              <a:rPr lang="nl-NL" b="1" u="none" baseline="0" dirty="0"/>
              <a:t>Professionele video: </a:t>
            </a:r>
            <a:r>
              <a:rPr lang="nl-NL" u="none" baseline="0" dirty="0"/>
              <a:t>Volledig handmatig instellen videocamera behalve diafragma</a:t>
            </a:r>
          </a:p>
          <a:p>
            <a:endParaRPr lang="nl-NL" u="none" baseline="0" dirty="0"/>
          </a:p>
          <a:p>
            <a:r>
              <a:rPr lang="nl-NL" b="1" u="none" baseline="0" dirty="0"/>
              <a:t>Single take: </a:t>
            </a:r>
            <a:r>
              <a:rPr lang="nl-NL" u="none" baseline="0" dirty="0"/>
              <a:t>Uitleg kom ik zo meteen op terug</a:t>
            </a:r>
          </a:p>
          <a:p>
            <a:endParaRPr lang="nl-NL" u="none" baseline="0" dirty="0"/>
          </a:p>
          <a:p>
            <a:r>
              <a:rPr lang="nl-NL" b="1" u="none" baseline="0" dirty="0"/>
              <a:t>Nacht: </a:t>
            </a:r>
            <a:r>
              <a:rPr lang="nl-NL" u="none" baseline="0" dirty="0"/>
              <a:t>Om in het donker foto’s te maken</a:t>
            </a:r>
          </a:p>
          <a:p>
            <a:endParaRPr lang="nl-NL" u="none" baseline="0" dirty="0"/>
          </a:p>
          <a:p>
            <a:r>
              <a:rPr lang="nl-NL" b="1" u="none" baseline="0" dirty="0"/>
              <a:t>Eten: </a:t>
            </a:r>
            <a:r>
              <a:rPr lang="nl-NL" u="none" baseline="0" dirty="0"/>
              <a:t>Foto’s met hele kleine scherptediepte</a:t>
            </a:r>
          </a:p>
          <a:p>
            <a:endParaRPr lang="nl-NL" u="none" baseline="0" dirty="0"/>
          </a:p>
          <a:p>
            <a:r>
              <a:rPr lang="nl-NL" b="1" u="none" baseline="0" dirty="0"/>
              <a:t>Panorama: </a:t>
            </a:r>
            <a:r>
              <a:rPr lang="nl-NL" u="none" baseline="0" dirty="0"/>
              <a:t>Panoramafoto’s</a:t>
            </a:r>
          </a:p>
          <a:p>
            <a:endParaRPr lang="nl-NL" u="none" baseline="0" dirty="0"/>
          </a:p>
          <a:p>
            <a:r>
              <a:rPr lang="nl-NL" b="1" u="none" baseline="0" dirty="0"/>
              <a:t>Super slow-mo en slow motion: </a:t>
            </a:r>
            <a:r>
              <a:rPr lang="nl-NL" u="none" baseline="0" dirty="0"/>
              <a:t>Vertraagde video opname</a:t>
            </a:r>
          </a:p>
          <a:p>
            <a:endParaRPr lang="nl-NL" u="none" baseline="0" dirty="0"/>
          </a:p>
          <a:p>
            <a:r>
              <a:rPr lang="nl-NL" b="1" u="none" baseline="0" dirty="0" err="1"/>
              <a:t>Hyperlapse</a:t>
            </a:r>
            <a:r>
              <a:rPr lang="nl-NL" b="1" u="none" baseline="0" dirty="0"/>
              <a:t>: </a:t>
            </a:r>
            <a:r>
              <a:rPr lang="nl-NL" u="none" baseline="0" dirty="0"/>
              <a:t>I</a:t>
            </a:r>
            <a:r>
              <a:rPr lang="nl-NL" b="0" i="0" dirty="0">
                <a:solidFill>
                  <a:srgbClr val="474747"/>
                </a:solidFill>
                <a:effectLst/>
                <a:latin typeface="Google Sans"/>
              </a:rPr>
              <a:t>s een type </a:t>
            </a:r>
            <a:r>
              <a:rPr lang="nl-NL" b="0" i="0" dirty="0" err="1">
                <a:solidFill>
                  <a:srgbClr val="474747"/>
                </a:solidFill>
                <a:effectLst/>
                <a:latin typeface="Google Sans"/>
              </a:rPr>
              <a:t>timelapse</a:t>
            </a:r>
            <a:r>
              <a:rPr lang="nl-NL" b="0" i="0" dirty="0">
                <a:solidFill>
                  <a:srgbClr val="474747"/>
                </a:solidFill>
                <a:effectLst/>
                <a:latin typeface="Google Sans"/>
              </a:rPr>
              <a:t>-opname waarbij de camera beweegt</a:t>
            </a:r>
          </a:p>
          <a:p>
            <a:endParaRPr lang="nl-NL" b="0" i="0" dirty="0">
              <a:solidFill>
                <a:srgbClr val="474747"/>
              </a:solidFill>
              <a:effectLst/>
              <a:latin typeface="Google Sans"/>
            </a:endParaRPr>
          </a:p>
          <a:p>
            <a:r>
              <a:rPr lang="nl-NL" b="1" i="0" u="none" baseline="0" dirty="0">
                <a:solidFill>
                  <a:srgbClr val="474747"/>
                </a:solidFill>
                <a:effectLst/>
                <a:latin typeface="Google Sans"/>
              </a:rPr>
              <a:t>Portret video: </a:t>
            </a:r>
            <a:r>
              <a:rPr lang="nl-NL" b="0" i="0" u="none" baseline="0" dirty="0">
                <a:solidFill>
                  <a:srgbClr val="474747"/>
                </a:solidFill>
                <a:effectLst/>
                <a:latin typeface="Google Sans"/>
              </a:rPr>
              <a:t>Maakt achtergrond wazig en je kunt huid portret gladder maken</a:t>
            </a:r>
          </a:p>
          <a:p>
            <a:endParaRPr lang="nl-NL" b="0" i="0" u="none" baseline="0" dirty="0">
              <a:solidFill>
                <a:srgbClr val="474747"/>
              </a:solidFill>
              <a:effectLst/>
              <a:latin typeface="Google Sans"/>
            </a:endParaRPr>
          </a:p>
          <a:p>
            <a:r>
              <a:rPr lang="nl-NL" b="1" i="0" u="none" baseline="0" dirty="0">
                <a:solidFill>
                  <a:srgbClr val="474747"/>
                </a:solidFill>
                <a:effectLst/>
                <a:latin typeface="Google Sans"/>
              </a:rPr>
              <a:t>Director’s view: </a:t>
            </a:r>
            <a:r>
              <a:rPr lang="nl-NL" b="0" i="0" u="none" baseline="0" dirty="0" err="1">
                <a:solidFill>
                  <a:srgbClr val="474747"/>
                </a:solidFill>
                <a:effectLst/>
                <a:latin typeface="Google Sans"/>
              </a:rPr>
              <a:t>Videos</a:t>
            </a:r>
            <a:r>
              <a:rPr lang="nl-NL" b="0" i="0" u="none" baseline="0" dirty="0">
                <a:solidFill>
                  <a:srgbClr val="474747"/>
                </a:solidFill>
                <a:effectLst/>
                <a:latin typeface="Google Sans"/>
              </a:rPr>
              <a:t> maken met front en back camera tegelijk, en ook beide zichtbaar in beeld waarbij 1 van de 2 camera’s als picture in picture word weergegeven.</a:t>
            </a:r>
            <a:endParaRPr lang="nl-NL" u="none" baseline="0" dirty="0"/>
          </a:p>
          <a:p>
            <a:endParaRPr lang="nl-NL" u="none" baseline="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13</a:t>
            </a:fld>
            <a:endParaRPr lang="nl-NL"/>
          </a:p>
        </p:txBody>
      </p:sp>
    </p:spTree>
    <p:extLst>
      <p:ext uri="{BB962C8B-B14F-4D97-AF65-F5344CB8AC3E}">
        <p14:creationId xmlns:p14="http://schemas.microsoft.com/office/powerpoint/2010/main" val="41181440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u="none" baseline="0" dirty="0"/>
              <a:t>Uitleg van Samsungs </a:t>
            </a:r>
            <a:r>
              <a:rPr lang="nl-NL" u="none" baseline="0" dirty="0" err="1"/>
              <a:t>Bixby</a:t>
            </a:r>
            <a:r>
              <a:rPr lang="nl-NL" u="none" baseline="0" dirty="0"/>
              <a:t> </a:t>
            </a:r>
            <a:r>
              <a:rPr lang="nl-NL" u="none" baseline="0" dirty="0" err="1"/>
              <a:t>Vision</a:t>
            </a:r>
            <a:r>
              <a:rPr lang="nl-NL" u="none" baseline="0" dirty="0"/>
              <a:t> met voorbeelden van de diverse opties.</a:t>
            </a:r>
          </a:p>
          <a:p>
            <a:endParaRPr lang="nl-NL" u="none" baseline="0" dirty="0"/>
          </a:p>
          <a:p>
            <a:r>
              <a:rPr lang="nl-NL" u="none" baseline="0" dirty="0" err="1"/>
              <a:t>Bixby</a:t>
            </a:r>
            <a:r>
              <a:rPr lang="nl-NL" u="none" baseline="0" dirty="0"/>
              <a:t> </a:t>
            </a:r>
            <a:r>
              <a:rPr lang="nl-NL" u="none" baseline="0" dirty="0" err="1"/>
              <a:t>vision</a:t>
            </a:r>
            <a:r>
              <a:rPr lang="nl-NL" u="none" baseline="0" dirty="0"/>
              <a:t> werkt nagenoeg hetzelfde als Google Lens, dit ter info voor degene die geen Samsung smartphone hebben.</a:t>
            </a:r>
          </a:p>
          <a:p>
            <a:endParaRPr lang="nl-NL" u="none" baseline="0" dirty="0"/>
          </a:p>
          <a:p>
            <a:r>
              <a:rPr lang="nl-NL" b="0" i="0" dirty="0" err="1">
                <a:solidFill>
                  <a:srgbClr val="25282B"/>
                </a:solidFill>
                <a:effectLst/>
                <a:highlight>
                  <a:srgbClr val="FFFFFF"/>
                </a:highlight>
                <a:latin typeface="Vodafone"/>
              </a:rPr>
              <a:t>Bixby</a:t>
            </a:r>
            <a:r>
              <a:rPr lang="nl-NL" b="0" i="0" dirty="0">
                <a:solidFill>
                  <a:srgbClr val="25282B"/>
                </a:solidFill>
                <a:effectLst/>
                <a:highlight>
                  <a:srgbClr val="FFFFFF"/>
                </a:highlight>
                <a:latin typeface="Vodafone"/>
              </a:rPr>
              <a:t> </a:t>
            </a:r>
            <a:r>
              <a:rPr lang="nl-NL" b="0" i="0" dirty="0" err="1">
                <a:solidFill>
                  <a:srgbClr val="25282B"/>
                </a:solidFill>
                <a:effectLst/>
                <a:highlight>
                  <a:srgbClr val="FFFFFF"/>
                </a:highlight>
                <a:latin typeface="Vodafone"/>
              </a:rPr>
              <a:t>Vision</a:t>
            </a:r>
            <a:r>
              <a:rPr lang="nl-NL" b="0" i="0" dirty="0">
                <a:solidFill>
                  <a:srgbClr val="25282B"/>
                </a:solidFill>
                <a:effectLst/>
                <a:highlight>
                  <a:srgbClr val="FFFFFF"/>
                </a:highlight>
                <a:latin typeface="Vodafone"/>
              </a:rPr>
              <a:t> laat je slimmer zoeken met behulp van de camera van je </a:t>
            </a:r>
            <a:r>
              <a:rPr lang="nl-NL" b="0" i="0" u="sng" dirty="0">
                <a:effectLst/>
                <a:highlight>
                  <a:srgbClr val="FFFFFF"/>
                </a:highlight>
                <a:latin typeface="Vodafone"/>
                <a:hlinkClick r:id="rId3" tooltip="Alle telefoons bekijken"/>
              </a:rPr>
              <a:t>telefoon</a:t>
            </a:r>
            <a:r>
              <a:rPr lang="nl-NL" b="0" i="0" dirty="0">
                <a:solidFill>
                  <a:srgbClr val="25282B"/>
                </a:solidFill>
                <a:effectLst/>
                <a:highlight>
                  <a:srgbClr val="FFFFFF"/>
                </a:highlight>
                <a:latin typeface="Vodafone"/>
              </a:rPr>
              <a:t>. Zie je iets en wil je weten wat het is? Richt je camera erop en </a:t>
            </a:r>
            <a:r>
              <a:rPr lang="nl-NL" b="0" i="0" dirty="0" err="1">
                <a:solidFill>
                  <a:srgbClr val="25282B"/>
                </a:solidFill>
                <a:effectLst/>
                <a:highlight>
                  <a:srgbClr val="FFFFFF"/>
                </a:highlight>
                <a:latin typeface="Vodafone"/>
              </a:rPr>
              <a:t>Bixby</a:t>
            </a:r>
            <a:r>
              <a:rPr lang="nl-NL" b="0" i="0" dirty="0">
                <a:solidFill>
                  <a:srgbClr val="25282B"/>
                </a:solidFill>
                <a:effectLst/>
                <a:highlight>
                  <a:srgbClr val="FFFFFF"/>
                </a:highlight>
                <a:latin typeface="Vodafone"/>
              </a:rPr>
              <a:t> </a:t>
            </a:r>
            <a:r>
              <a:rPr lang="nl-NL" b="0" i="0" dirty="0" err="1">
                <a:solidFill>
                  <a:srgbClr val="25282B"/>
                </a:solidFill>
                <a:effectLst/>
                <a:highlight>
                  <a:srgbClr val="FFFFFF"/>
                </a:highlight>
                <a:latin typeface="Vodafone"/>
              </a:rPr>
              <a:t>Vision</a:t>
            </a:r>
            <a:r>
              <a:rPr lang="nl-NL" b="0" i="0" dirty="0">
                <a:solidFill>
                  <a:srgbClr val="25282B"/>
                </a:solidFill>
                <a:effectLst/>
                <a:highlight>
                  <a:srgbClr val="FFFFFF"/>
                </a:highlight>
                <a:latin typeface="Vodafone"/>
              </a:rPr>
              <a:t> komt automatisch met informatie en zoekresultaten op de proppen. </a:t>
            </a:r>
            <a:r>
              <a:rPr lang="nl-NL" b="0" i="0" dirty="0" err="1">
                <a:solidFill>
                  <a:srgbClr val="25282B"/>
                </a:solidFill>
                <a:effectLst/>
                <a:highlight>
                  <a:srgbClr val="FFFFFF"/>
                </a:highlight>
                <a:latin typeface="Vodafone"/>
              </a:rPr>
              <a:t>Bixby</a:t>
            </a:r>
            <a:r>
              <a:rPr lang="nl-NL" b="0" i="0" dirty="0">
                <a:solidFill>
                  <a:srgbClr val="25282B"/>
                </a:solidFill>
                <a:effectLst/>
                <a:highlight>
                  <a:srgbClr val="FFFFFF"/>
                </a:highlight>
                <a:latin typeface="Vodafone"/>
              </a:rPr>
              <a:t> </a:t>
            </a:r>
            <a:r>
              <a:rPr lang="nl-NL" b="0" i="0" dirty="0" err="1">
                <a:solidFill>
                  <a:srgbClr val="25282B"/>
                </a:solidFill>
                <a:effectLst/>
                <a:highlight>
                  <a:srgbClr val="FFFFFF"/>
                </a:highlight>
                <a:latin typeface="Vodafone"/>
              </a:rPr>
              <a:t>Vision</a:t>
            </a:r>
            <a:r>
              <a:rPr lang="nl-NL" b="0" i="0" dirty="0">
                <a:solidFill>
                  <a:srgbClr val="25282B"/>
                </a:solidFill>
                <a:effectLst/>
                <a:highlight>
                  <a:srgbClr val="FFFFFF"/>
                </a:highlight>
                <a:latin typeface="Vodafone"/>
              </a:rPr>
              <a:t> herkent objecten, kleuren en kan tekst herkennen en aan je voorlezen. Menukaart in een vreemde taal? Geen probleem, </a:t>
            </a:r>
            <a:r>
              <a:rPr lang="nl-NL" b="0" i="0" dirty="0" err="1">
                <a:solidFill>
                  <a:srgbClr val="25282B"/>
                </a:solidFill>
                <a:effectLst/>
                <a:highlight>
                  <a:srgbClr val="FFFFFF"/>
                </a:highlight>
                <a:latin typeface="Vodafone"/>
              </a:rPr>
              <a:t>Bixby</a:t>
            </a:r>
            <a:r>
              <a:rPr lang="nl-NL" b="0" i="0" dirty="0">
                <a:solidFill>
                  <a:srgbClr val="25282B"/>
                </a:solidFill>
                <a:effectLst/>
                <a:highlight>
                  <a:srgbClr val="FFFFFF"/>
                </a:highlight>
                <a:latin typeface="Vodafone"/>
              </a:rPr>
              <a:t> </a:t>
            </a:r>
            <a:r>
              <a:rPr lang="nl-NL" b="0" i="0" dirty="0" err="1">
                <a:solidFill>
                  <a:srgbClr val="25282B"/>
                </a:solidFill>
                <a:effectLst/>
                <a:highlight>
                  <a:srgbClr val="FFFFFF"/>
                </a:highlight>
                <a:latin typeface="Vodafone"/>
              </a:rPr>
              <a:t>Vision</a:t>
            </a:r>
            <a:r>
              <a:rPr lang="nl-NL" b="0" i="0" dirty="0">
                <a:solidFill>
                  <a:srgbClr val="25282B"/>
                </a:solidFill>
                <a:effectLst/>
                <a:highlight>
                  <a:srgbClr val="FFFFFF"/>
                </a:highlight>
                <a:latin typeface="Vodafone"/>
              </a:rPr>
              <a:t> vertaalt hem </a:t>
            </a:r>
            <a:r>
              <a:rPr lang="nl-NL" b="0" i="0" dirty="0" err="1">
                <a:solidFill>
                  <a:srgbClr val="25282B"/>
                </a:solidFill>
                <a:effectLst/>
                <a:highlight>
                  <a:srgbClr val="FFFFFF"/>
                </a:highlight>
                <a:latin typeface="Vodafone"/>
              </a:rPr>
              <a:t>realtime</a:t>
            </a:r>
            <a:r>
              <a:rPr lang="nl-NL" b="0" i="0" dirty="0">
                <a:solidFill>
                  <a:srgbClr val="25282B"/>
                </a:solidFill>
                <a:effectLst/>
                <a:highlight>
                  <a:srgbClr val="FFFFFF"/>
                </a:highlight>
                <a:latin typeface="Vodafone"/>
              </a:rPr>
              <a:t> op het scherm van je telefoon.</a:t>
            </a:r>
            <a:endParaRPr lang="nl-NL" u="none" baseline="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14</a:t>
            </a:fld>
            <a:endParaRPr lang="nl-NL"/>
          </a:p>
        </p:txBody>
      </p:sp>
    </p:spTree>
    <p:extLst>
      <p:ext uri="{BB962C8B-B14F-4D97-AF65-F5344CB8AC3E}">
        <p14:creationId xmlns:p14="http://schemas.microsoft.com/office/powerpoint/2010/main" val="28849667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0" i="0" dirty="0">
                <a:solidFill>
                  <a:srgbClr val="000000"/>
                </a:solidFill>
                <a:effectLst/>
                <a:highlight>
                  <a:srgbClr val="FFFFFF"/>
                </a:highlight>
                <a:latin typeface="SamsungOne"/>
              </a:rPr>
              <a:t>Profiteer van meer foto's en video's in één opname. Je kunt betekenisvolle momenten vastleggen met geavanceerde AI. AI registreert tot max. 14 verschillende soorten foto's en video's (max. 10 foto's en 4 video's). </a:t>
            </a:r>
          </a:p>
          <a:p>
            <a:endParaRPr lang="nl-NL" b="0" i="0" u="none" baseline="0" dirty="0">
              <a:solidFill>
                <a:srgbClr val="000000"/>
              </a:solidFill>
              <a:effectLst/>
              <a:highlight>
                <a:srgbClr val="FFFFFF"/>
              </a:highlight>
              <a:latin typeface="SamsungOne"/>
            </a:endParaRPr>
          </a:p>
          <a:p>
            <a:r>
              <a:rPr lang="nl-NL" b="0" i="0" u="none" baseline="0" dirty="0">
                <a:solidFill>
                  <a:srgbClr val="000000"/>
                </a:solidFill>
                <a:effectLst/>
                <a:highlight>
                  <a:srgbClr val="FFFFFF"/>
                </a:highlight>
                <a:latin typeface="SamsungOne"/>
              </a:rPr>
              <a:t>Werkwijze:</a:t>
            </a:r>
          </a:p>
          <a:p>
            <a:pPr algn="l" fontAlgn="t"/>
            <a:r>
              <a:rPr lang="nl-NL" b="1" i="0" dirty="0">
                <a:solidFill>
                  <a:srgbClr val="000000"/>
                </a:solidFill>
                <a:effectLst/>
                <a:highlight>
                  <a:srgbClr val="FFFFFF"/>
                </a:highlight>
                <a:latin typeface="SamsungOne"/>
              </a:rPr>
              <a:t>Stap 1. </a:t>
            </a:r>
            <a:r>
              <a:rPr lang="nl-NL" b="0" i="0" dirty="0">
                <a:solidFill>
                  <a:srgbClr val="000000"/>
                </a:solidFill>
                <a:effectLst/>
                <a:highlight>
                  <a:srgbClr val="FFFFFF"/>
                </a:highlight>
                <a:latin typeface="SamsungOne"/>
              </a:rPr>
              <a:t>Ga naar</a:t>
            </a:r>
            <a:r>
              <a:rPr lang="nl-NL" b="1" i="0" dirty="0">
                <a:solidFill>
                  <a:srgbClr val="000000"/>
                </a:solidFill>
                <a:effectLst/>
                <a:highlight>
                  <a:srgbClr val="FFFFFF"/>
                </a:highlight>
                <a:latin typeface="SamsungOne"/>
              </a:rPr>
              <a:t> Camera</a:t>
            </a:r>
            <a:r>
              <a:rPr lang="nl-NL" b="0" i="0" dirty="0">
                <a:solidFill>
                  <a:srgbClr val="000000"/>
                </a:solidFill>
                <a:effectLst/>
                <a:highlight>
                  <a:srgbClr val="FFFFFF"/>
                </a:highlight>
                <a:latin typeface="SamsungOne"/>
              </a:rPr>
              <a:t>.</a:t>
            </a:r>
          </a:p>
          <a:p>
            <a:pPr algn="l" fontAlgn="t"/>
            <a:r>
              <a:rPr lang="nl-NL" b="1" i="0" dirty="0">
                <a:solidFill>
                  <a:srgbClr val="000000"/>
                </a:solidFill>
                <a:effectLst/>
                <a:highlight>
                  <a:srgbClr val="FFFFFF"/>
                </a:highlight>
                <a:latin typeface="SamsungOne"/>
              </a:rPr>
              <a:t>Stap 2. </a:t>
            </a:r>
            <a:r>
              <a:rPr lang="nl-NL" b="0" i="0" dirty="0">
                <a:solidFill>
                  <a:srgbClr val="000000"/>
                </a:solidFill>
                <a:effectLst/>
                <a:highlight>
                  <a:srgbClr val="FFFFFF"/>
                </a:highlight>
                <a:latin typeface="SamsungOne"/>
              </a:rPr>
              <a:t>Tik in de lijst met opnamemodi op </a:t>
            </a:r>
            <a:r>
              <a:rPr lang="nl-NL" b="1" i="0" dirty="0">
                <a:solidFill>
                  <a:srgbClr val="000000"/>
                </a:solidFill>
                <a:effectLst/>
                <a:highlight>
                  <a:srgbClr val="FFFFFF"/>
                </a:highlight>
                <a:latin typeface="SamsungOne"/>
              </a:rPr>
              <a:t>SINGLE TAKE</a:t>
            </a:r>
            <a:r>
              <a:rPr lang="nl-NL" b="0" i="0" dirty="0">
                <a:solidFill>
                  <a:srgbClr val="000000"/>
                </a:solidFill>
                <a:effectLst/>
                <a:highlight>
                  <a:srgbClr val="FFFFFF"/>
                </a:highlight>
                <a:latin typeface="SamsungOne"/>
              </a:rPr>
              <a:t>.</a:t>
            </a:r>
          </a:p>
          <a:p>
            <a:pPr algn="l" fontAlgn="t"/>
            <a:r>
              <a:rPr lang="nl-NL" b="1" i="0" dirty="0">
                <a:solidFill>
                  <a:srgbClr val="000000"/>
                </a:solidFill>
                <a:effectLst/>
                <a:highlight>
                  <a:srgbClr val="FFFFFF"/>
                </a:highlight>
                <a:latin typeface="SamsungOne"/>
              </a:rPr>
              <a:t>Stap 3.</a:t>
            </a:r>
            <a:r>
              <a:rPr lang="nl-NL" b="0" i="0" dirty="0">
                <a:solidFill>
                  <a:srgbClr val="000000"/>
                </a:solidFill>
                <a:effectLst/>
                <a:highlight>
                  <a:srgbClr val="FFFFFF"/>
                </a:highlight>
                <a:latin typeface="SamsungOne"/>
              </a:rPr>
              <a:t> Tik op de </a:t>
            </a:r>
            <a:r>
              <a:rPr lang="nl-NL" b="1" i="0" dirty="0">
                <a:solidFill>
                  <a:srgbClr val="000000"/>
                </a:solidFill>
                <a:effectLst/>
                <a:highlight>
                  <a:srgbClr val="FFFFFF"/>
                </a:highlight>
                <a:latin typeface="SamsungOne"/>
              </a:rPr>
              <a:t>cameratoets</a:t>
            </a:r>
            <a:r>
              <a:rPr lang="nl-NL" b="0" i="0" dirty="0">
                <a:solidFill>
                  <a:srgbClr val="000000"/>
                </a:solidFill>
                <a:effectLst/>
                <a:highlight>
                  <a:srgbClr val="FFFFFF"/>
                </a:highlight>
                <a:latin typeface="SamsungOne"/>
              </a:rPr>
              <a:t> </a:t>
            </a:r>
            <a:r>
              <a:rPr lang="nl-NL" b="1" i="0" dirty="0">
                <a:solidFill>
                  <a:srgbClr val="000000"/>
                </a:solidFill>
                <a:effectLst/>
                <a:highlight>
                  <a:srgbClr val="FFFFFF"/>
                </a:highlight>
                <a:latin typeface="SamsungOne"/>
              </a:rPr>
              <a:t> </a:t>
            </a:r>
            <a:r>
              <a:rPr lang="nl-NL" b="0" i="0" dirty="0">
                <a:solidFill>
                  <a:srgbClr val="000000"/>
                </a:solidFill>
                <a:effectLst/>
                <a:highlight>
                  <a:srgbClr val="FFFFFF"/>
                </a:highlight>
                <a:latin typeface="SamsungOne"/>
              </a:rPr>
              <a:t>en beweeg de camera om de gewenste scène vast te leggen.</a:t>
            </a:r>
          </a:p>
          <a:p>
            <a:pPr algn="l" fontAlgn="t"/>
            <a:r>
              <a:rPr lang="nl-NL" b="1" i="0" dirty="0">
                <a:solidFill>
                  <a:srgbClr val="000000"/>
                </a:solidFill>
                <a:effectLst/>
                <a:highlight>
                  <a:srgbClr val="FFFFFF"/>
                </a:highlight>
                <a:latin typeface="SamsungOne"/>
              </a:rPr>
              <a:t>Stap 4.</a:t>
            </a:r>
            <a:r>
              <a:rPr lang="nl-NL" b="0" i="0" dirty="0">
                <a:solidFill>
                  <a:srgbClr val="000000"/>
                </a:solidFill>
                <a:effectLst/>
                <a:highlight>
                  <a:srgbClr val="FFFFFF"/>
                </a:highlight>
                <a:latin typeface="SamsungOne"/>
              </a:rPr>
              <a:t> Als je klaar bent, tik je op de voorbeeldminiatuur.</a:t>
            </a:r>
          </a:p>
          <a:p>
            <a:pPr algn="l" fontAlgn="t"/>
            <a:r>
              <a:rPr lang="nl-NL" b="0" i="0" dirty="0">
                <a:solidFill>
                  <a:srgbClr val="000000"/>
                </a:solidFill>
                <a:effectLst/>
                <a:highlight>
                  <a:srgbClr val="FFFFFF"/>
                </a:highlight>
                <a:latin typeface="SamsungOne"/>
              </a:rPr>
              <a:t>Om andere resultaten te bekijken, sleep je het horizontale lijnpictogram naar boven. Om de resultaten afzonderlijk op te slaan, tik je op </a:t>
            </a:r>
            <a:r>
              <a:rPr lang="nl-NL" b="1" i="0" dirty="0">
                <a:solidFill>
                  <a:srgbClr val="000000"/>
                </a:solidFill>
                <a:effectLst/>
                <a:highlight>
                  <a:srgbClr val="FFFFFF"/>
                </a:highlight>
                <a:latin typeface="SamsungOne"/>
              </a:rPr>
              <a:t>Selecteren</a:t>
            </a:r>
            <a:r>
              <a:rPr lang="nl-NL" b="0" i="0" dirty="0">
                <a:solidFill>
                  <a:srgbClr val="000000"/>
                </a:solidFill>
                <a:effectLst/>
                <a:highlight>
                  <a:srgbClr val="FFFFFF"/>
                </a:highlight>
                <a:latin typeface="SamsungOne"/>
              </a:rPr>
              <a:t>, vink je de gewenste items aan en tik je vervolgens op </a:t>
            </a:r>
            <a:r>
              <a:rPr lang="nl-NL" b="1" i="0" dirty="0">
                <a:solidFill>
                  <a:srgbClr val="000000"/>
                </a:solidFill>
                <a:effectLst/>
                <a:highlight>
                  <a:srgbClr val="FFFFFF"/>
                </a:highlight>
                <a:latin typeface="SamsungOne"/>
              </a:rPr>
              <a:t>Pijltjestoets</a:t>
            </a:r>
            <a:r>
              <a:rPr lang="nl-NL" b="0" i="0" dirty="0">
                <a:solidFill>
                  <a:srgbClr val="000000"/>
                </a:solidFill>
                <a:effectLst/>
                <a:highlight>
                  <a:srgbClr val="FFFFFF"/>
                </a:highlight>
                <a:latin typeface="SamsungOne"/>
              </a:rPr>
              <a:t> . </a:t>
            </a:r>
          </a:p>
          <a:p>
            <a:endParaRPr lang="nl-NL" u="none" baseline="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15</a:t>
            </a:fld>
            <a:endParaRPr lang="nl-NL"/>
          </a:p>
        </p:txBody>
      </p:sp>
    </p:spTree>
    <p:extLst>
      <p:ext uri="{BB962C8B-B14F-4D97-AF65-F5344CB8AC3E}">
        <p14:creationId xmlns:p14="http://schemas.microsoft.com/office/powerpoint/2010/main" val="30866462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u="none" baseline="0" dirty="0"/>
              <a:t>Het onderwerp wat je scherp wil hebben aantikken </a:t>
            </a:r>
            <a:r>
              <a:rPr lang="nl-NL" u="none" baseline="0" dirty="0" err="1"/>
              <a:t>ipv</a:t>
            </a:r>
            <a:r>
              <a:rPr lang="nl-NL" u="none" baseline="0" dirty="0"/>
              <a:t> de camera van de smartphone het te laten bepalen. De foto’s van de bloeiende camelia tonen het verschil aan in scherptediepte tussen de normale foto stand en de stand Eten.</a:t>
            </a:r>
          </a:p>
          <a:p>
            <a:endParaRPr lang="nl-NL" u="none" baseline="0" dirty="0"/>
          </a:p>
          <a:p>
            <a:r>
              <a:rPr lang="nl-NL" u="none" baseline="0" dirty="0"/>
              <a:t>Maak gebruik van de standen Portret en Eten om kleinere scherptediepte te krijgen wat zorgt voor krachtigere foto’s</a:t>
            </a:r>
          </a:p>
          <a:p>
            <a:endParaRPr lang="nl-NL" u="none" baseline="0" dirty="0"/>
          </a:p>
          <a:p>
            <a:r>
              <a:rPr lang="nl-NL" u="none" baseline="0" dirty="0"/>
              <a:t>Voorbeeld van kerk is de stand Panorama met de smartphone in horizontale stand en van beneden naar boven bewogen.</a:t>
            </a:r>
          </a:p>
          <a:p>
            <a:endParaRPr lang="nl-NL" u="none" baseline="0" dirty="0"/>
          </a:p>
          <a:p>
            <a:r>
              <a:rPr lang="nl-NL" u="none" baseline="0" dirty="0"/>
              <a:t>Continue-opname of </a:t>
            </a:r>
            <a:r>
              <a:rPr lang="nl-NL" u="none" baseline="0" dirty="0" err="1"/>
              <a:t>burstmode</a:t>
            </a:r>
            <a:r>
              <a:rPr lang="nl-NL" u="none" baseline="0" dirty="0"/>
              <a:t> is ideaal om te gebruiken bij groepen of bewegende beelden. Bij iPhone meestal te gebruiken door de sluiterknop naar links te slepen en loslaten om te stoppen. Bij Android meestal te gebruiken door de sluiterknop naar beneden te slepen en loslaten om te stoppen.</a:t>
            </a:r>
          </a:p>
          <a:p>
            <a:endParaRPr lang="nl-NL" u="none" baseline="0" dirty="0"/>
          </a:p>
          <a:p>
            <a:r>
              <a:rPr lang="nl-NL" u="none" baseline="0" dirty="0"/>
              <a:t>Wanneer je bij selfies de timer gebruikt heb je nog ff de tijd om je beste gezicht op te trekken. Het gebruik van spraakopdrachten zoals “</a:t>
            </a:r>
            <a:r>
              <a:rPr lang="nl-NL" u="none" baseline="0" dirty="0" err="1"/>
              <a:t>Smile</a:t>
            </a:r>
            <a:r>
              <a:rPr lang="nl-NL" u="none" baseline="0" dirty="0"/>
              <a:t>” en “</a:t>
            </a:r>
            <a:r>
              <a:rPr lang="nl-NL" u="none" baseline="0" dirty="0" err="1"/>
              <a:t>Cheese</a:t>
            </a:r>
            <a:r>
              <a:rPr lang="nl-NL" u="none" baseline="0" dirty="0"/>
              <a:t>” (dien je aan te zetten in je instellingen) voorkomt dat je bij een selfie moeilijk moet doen om de sluiterknop aan te raken.</a:t>
            </a:r>
          </a:p>
          <a:p>
            <a:endParaRPr lang="nl-NL" u="none" baseline="0" dirty="0"/>
          </a:p>
          <a:p>
            <a:r>
              <a:rPr lang="nl-NL" b="0" i="0" dirty="0">
                <a:solidFill>
                  <a:srgbClr val="222222"/>
                </a:solidFill>
                <a:effectLst/>
                <a:latin typeface="Raleway" pitchFamily="2" charset="0"/>
              </a:rPr>
              <a:t>Het verschil tussen een optische- en een digitale zoom is dat je met een digitale zoom, inzoomt op de afbeelding. Omdat je inzoomt op de afbeelding worden de pixels vergroot, het beeld wordt daardoor minder scherp. Bij een optische zoom, zoom je met de optische lens in op bijvoorbeeld een object. De resolutie van het beeld blijft dan even hoog, waardoor je een scherp beeld blijft houden.</a:t>
            </a:r>
            <a:endParaRPr lang="nl-NL" u="none" baseline="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16</a:t>
            </a:fld>
            <a:endParaRPr lang="nl-NL"/>
          </a:p>
        </p:txBody>
      </p:sp>
    </p:spTree>
    <p:extLst>
      <p:ext uri="{BB962C8B-B14F-4D97-AF65-F5344CB8AC3E}">
        <p14:creationId xmlns:p14="http://schemas.microsoft.com/office/powerpoint/2010/main" val="11981904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u="none" baseline="0" dirty="0"/>
              <a:t>Info voor trainers:</a:t>
            </a:r>
          </a:p>
          <a:p>
            <a:r>
              <a:rPr lang="nl-NL" u="none" baseline="0" dirty="0"/>
              <a:t>Maak hier eventueel screenshots van apps die je zelf gebruikt en goed kent.</a:t>
            </a:r>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17</a:t>
            </a:fld>
            <a:endParaRPr lang="nl-NL"/>
          </a:p>
        </p:txBody>
      </p:sp>
    </p:spTree>
    <p:extLst>
      <p:ext uri="{BB962C8B-B14F-4D97-AF65-F5344CB8AC3E}">
        <p14:creationId xmlns:p14="http://schemas.microsoft.com/office/powerpoint/2010/main" val="34769678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u="none" baseline="0" dirty="0"/>
              <a:t>Korte uitleg over 2 mogelijke apps waarmee je fotocollages kunt maken, die je daarna kunt versturen of plaatsen op de diverse social media apps.</a:t>
            </a:r>
          </a:p>
          <a:p>
            <a:endParaRPr lang="nl-NL" u="none" baseline="0" dirty="0"/>
          </a:p>
          <a:p>
            <a:r>
              <a:rPr lang="nl-NL" u="none" baseline="0" dirty="0"/>
              <a:t>De mogelijkheden voor het maken van een collage in de beide apps zijn eindeloos. Gewoon proberen en doen! </a:t>
            </a:r>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18</a:t>
            </a:fld>
            <a:endParaRPr lang="nl-NL"/>
          </a:p>
        </p:txBody>
      </p:sp>
    </p:spTree>
    <p:extLst>
      <p:ext uri="{BB962C8B-B14F-4D97-AF65-F5344CB8AC3E}">
        <p14:creationId xmlns:p14="http://schemas.microsoft.com/office/powerpoint/2010/main" val="27575406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0" i="0" dirty="0">
                <a:solidFill>
                  <a:srgbClr val="1F1F1F"/>
                </a:solidFill>
                <a:effectLst/>
                <a:highlight>
                  <a:srgbClr val="FFFFFF"/>
                </a:highlight>
                <a:latin typeface="Google Sans"/>
              </a:rPr>
              <a:t>Instagram is </a:t>
            </a:r>
            <a:r>
              <a:rPr lang="nl-NL" b="0" i="0" dirty="0">
                <a:solidFill>
                  <a:srgbClr val="040C28"/>
                </a:solidFill>
                <a:effectLst/>
                <a:highlight>
                  <a:srgbClr val="D3E3FD"/>
                </a:highlight>
                <a:latin typeface="Google Sans"/>
              </a:rPr>
              <a:t>een app en sociaal netwerk om foto's en video's te delen met anderen</a:t>
            </a:r>
            <a:r>
              <a:rPr lang="nl-NL" b="0" i="0" dirty="0">
                <a:solidFill>
                  <a:srgbClr val="1F1F1F"/>
                </a:solidFill>
                <a:effectLst/>
                <a:highlight>
                  <a:srgbClr val="FFFFFF"/>
                </a:highlight>
                <a:latin typeface="Google Sans"/>
              </a:rPr>
              <a:t>. Het is de online plek om je mooiste foto’s te delen en </a:t>
            </a:r>
            <a:r>
              <a:rPr lang="nl-NL" b="0" i="0" dirty="0" err="1">
                <a:solidFill>
                  <a:srgbClr val="1F1F1F"/>
                </a:solidFill>
                <a:effectLst/>
                <a:highlight>
                  <a:srgbClr val="FFFFFF"/>
                </a:highlight>
                <a:latin typeface="Google Sans"/>
              </a:rPr>
              <a:t>inspriratie</a:t>
            </a:r>
            <a:r>
              <a:rPr lang="nl-NL" b="0" i="0" dirty="0">
                <a:solidFill>
                  <a:srgbClr val="1F1F1F"/>
                </a:solidFill>
                <a:effectLst/>
                <a:highlight>
                  <a:srgbClr val="FFFFFF"/>
                </a:highlight>
                <a:latin typeface="Google Sans"/>
              </a:rPr>
              <a:t> op te doen bij andere fotografen. </a:t>
            </a:r>
            <a:br>
              <a:rPr lang="nl-NL" b="0" i="0" dirty="0">
                <a:solidFill>
                  <a:srgbClr val="1F1F1F"/>
                </a:solidFill>
                <a:effectLst/>
                <a:highlight>
                  <a:srgbClr val="FFFFFF"/>
                </a:highlight>
                <a:latin typeface="Google Sans"/>
              </a:rPr>
            </a:br>
            <a:r>
              <a:rPr lang="nl-NL" b="0" i="0" dirty="0">
                <a:solidFill>
                  <a:srgbClr val="1F1F1F"/>
                </a:solidFill>
                <a:effectLst/>
                <a:highlight>
                  <a:srgbClr val="FFFFFF"/>
                </a:highlight>
                <a:latin typeface="Google Sans"/>
              </a:rPr>
              <a:t>Je volgers kunnen 'liken' wat je deelt of er een reactie bij plaatsen. Ook kan je via Instagram chatten met elkaar. De app is vooral erg populair bij jongeren, maar ook veel bedrijven hebben vandaag de dag een Instagramaccount.</a:t>
            </a:r>
          </a:p>
          <a:p>
            <a:endParaRPr lang="nl-NL" b="0" i="0" u="none" baseline="0" dirty="0">
              <a:solidFill>
                <a:srgbClr val="1F1F1F"/>
              </a:solidFill>
              <a:effectLst/>
              <a:highlight>
                <a:srgbClr val="FFFFFF"/>
              </a:highlight>
              <a:latin typeface="Google Sans"/>
            </a:endParaRPr>
          </a:p>
          <a:p>
            <a:r>
              <a:rPr lang="nl-NL" b="0" i="0" u="none" baseline="0" dirty="0">
                <a:solidFill>
                  <a:srgbClr val="1F1F1F"/>
                </a:solidFill>
                <a:effectLst/>
                <a:highlight>
                  <a:srgbClr val="FFFFFF"/>
                </a:highlight>
                <a:latin typeface="Google Sans"/>
              </a:rPr>
              <a:t>In je account heb je 3 tabbladen:</a:t>
            </a:r>
          </a:p>
          <a:p>
            <a:r>
              <a:rPr lang="nl-NL" b="0" i="0" u="none" baseline="0" dirty="0">
                <a:solidFill>
                  <a:srgbClr val="1F1F1F"/>
                </a:solidFill>
                <a:effectLst/>
                <a:highlight>
                  <a:srgbClr val="FFFFFF"/>
                </a:highlight>
                <a:latin typeface="Google Sans"/>
              </a:rPr>
              <a:t>Afbeelding 1 (meest links) toon het overzicht van een profiel (account)</a:t>
            </a:r>
          </a:p>
          <a:p>
            <a:r>
              <a:rPr lang="nl-NL" b="0" i="0" u="none" baseline="0" dirty="0">
                <a:solidFill>
                  <a:srgbClr val="1F1F1F"/>
                </a:solidFill>
                <a:effectLst/>
                <a:highlight>
                  <a:srgbClr val="FFFFFF"/>
                </a:highlight>
                <a:latin typeface="Google Sans"/>
              </a:rPr>
              <a:t>Afbeelding 2 is het tabblad waarin alle geplaatste foto’s en video's van het account te zien zijn</a:t>
            </a:r>
          </a:p>
          <a:p>
            <a:r>
              <a:rPr lang="nl-NL" b="0" i="0" u="none" baseline="0" dirty="0">
                <a:solidFill>
                  <a:srgbClr val="1F1F1F"/>
                </a:solidFill>
                <a:effectLst/>
                <a:highlight>
                  <a:srgbClr val="FFFFFF"/>
                </a:highlight>
                <a:latin typeface="Google Sans"/>
              </a:rPr>
              <a:t>Afbeelding 3 is het tabblad waarin alle geplaatste video's van het account te zien zijn met daarbij de info hoe vaak ze bekeken zijn</a:t>
            </a:r>
          </a:p>
          <a:p>
            <a:r>
              <a:rPr lang="nl-NL" b="0" i="0" u="none" baseline="0" dirty="0">
                <a:solidFill>
                  <a:srgbClr val="1F1F1F"/>
                </a:solidFill>
                <a:effectLst/>
                <a:highlight>
                  <a:srgbClr val="FFFFFF"/>
                </a:highlight>
                <a:latin typeface="Google Sans"/>
              </a:rPr>
              <a:t>Afbeelding 4 is een voorbeeld van een geplaatste foto(collage) met tekst en tags</a:t>
            </a:r>
            <a:endParaRPr lang="nl-NL" u="none" baseline="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19</a:t>
            </a:fld>
            <a:endParaRPr lang="nl-NL"/>
          </a:p>
        </p:txBody>
      </p:sp>
    </p:spTree>
    <p:extLst>
      <p:ext uri="{BB962C8B-B14F-4D97-AF65-F5344CB8AC3E}">
        <p14:creationId xmlns:p14="http://schemas.microsoft.com/office/powerpoint/2010/main" val="5781169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u="none" baseline="0" dirty="0"/>
              <a:t>Met </a:t>
            </a:r>
            <a:r>
              <a:rPr lang="nl-NL" u="none" baseline="0" dirty="0" err="1"/>
              <a:t>TikTok</a:t>
            </a:r>
            <a:r>
              <a:rPr lang="nl-NL" u="none" baseline="0" dirty="0"/>
              <a:t> en </a:t>
            </a:r>
            <a:r>
              <a:rPr lang="nl-NL" u="none" baseline="0" dirty="0" err="1"/>
              <a:t>Capcut</a:t>
            </a:r>
            <a:r>
              <a:rPr lang="nl-NL" u="none" baseline="0" dirty="0"/>
              <a:t> kun je foto’s (en video’s) combineren tot een verticaal filmpje. Dit geeft weer een hele andere manier van je foto’s tonen aan anderen. </a:t>
            </a:r>
            <a:br>
              <a:rPr lang="nl-NL" u="none" baseline="0" dirty="0"/>
            </a:br>
            <a:r>
              <a:rPr lang="nl-NL" u="none" baseline="0" dirty="0"/>
              <a:t>De afbeelding links toont een overzicht van de verschillende sjablonen op </a:t>
            </a:r>
            <a:r>
              <a:rPr lang="nl-NL" u="none" baseline="0" dirty="0" err="1"/>
              <a:t>Capcut</a:t>
            </a:r>
            <a:r>
              <a:rPr lang="nl-NL" u="none" baseline="0" dirty="0"/>
              <a:t>. De afbeelding rechts geeft het account weer op </a:t>
            </a:r>
            <a:r>
              <a:rPr lang="nl-NL" u="none" baseline="0" dirty="0" err="1"/>
              <a:t>Tiktok</a:t>
            </a:r>
            <a:r>
              <a:rPr lang="nl-NL" u="none" baseline="0" dirty="0"/>
              <a:t> wat een vergelijkbare opzet heeft als Instagram.</a:t>
            </a:r>
          </a:p>
          <a:p>
            <a:endParaRPr lang="nl-NL" u="none" baseline="0" dirty="0"/>
          </a:p>
          <a:p>
            <a:r>
              <a:rPr lang="nl-NL" u="none" baseline="0" dirty="0"/>
              <a:t>Door te klikken op de bovenstaande linken kom je uit bij een voorbeeld van beide.</a:t>
            </a:r>
          </a:p>
          <a:p>
            <a:endParaRPr lang="nl-NL" u="none" baseline="0" dirty="0"/>
          </a:p>
          <a:p>
            <a:r>
              <a:rPr lang="nl-NL" u="none" baseline="0" dirty="0"/>
              <a:t>Met </a:t>
            </a:r>
            <a:r>
              <a:rPr lang="nl-NL" u="none" baseline="0" dirty="0" err="1"/>
              <a:t>Capcut</a:t>
            </a:r>
            <a:r>
              <a:rPr lang="nl-NL" u="none" baseline="0" dirty="0"/>
              <a:t> kun je aan de hand van bestaande sjablonen je foto’s en video’s combineren tot een filmpje inclusief muziek of je kan handmatig aan de slag middels de knop ‘Nieuw project’. </a:t>
            </a:r>
          </a:p>
          <a:p>
            <a:r>
              <a:rPr lang="nl-NL" b="0" i="0" dirty="0">
                <a:solidFill>
                  <a:srgbClr val="151515"/>
                </a:solidFill>
                <a:effectLst/>
                <a:highlight>
                  <a:srgbClr val="FFFFFF"/>
                </a:highlight>
                <a:latin typeface="Roboto" panose="02000000000000000000" pitchFamily="2" charset="0"/>
              </a:rPr>
              <a:t>Met dit mobiele video bewerkingsprogramma zet je heel gemakkelijk foto’s en/of video’s achter elkaar, voeg je muziek toe en gebruik je filters.</a:t>
            </a:r>
            <a:r>
              <a:rPr lang="nl-NL" u="none" baseline="0" dirty="0"/>
              <a:t> En wat heel gemakkelijk is, is dat er ontelbare sjablonen te vinden zijn die ook weer allemaal door gebruikers zijn gemaakt en toegevoegd. Hier hoef je dan alleen je foto’s en of video in te slepen en dan is het filmpje klaar.</a:t>
            </a:r>
          </a:p>
          <a:p>
            <a:r>
              <a:rPr lang="nl-NL" u="none" baseline="0" dirty="0"/>
              <a:t>Het gemaakte filmpje kun je daarna rechtstreeks op </a:t>
            </a:r>
            <a:r>
              <a:rPr lang="nl-NL" u="none" baseline="0" dirty="0" err="1"/>
              <a:t>TikTok</a:t>
            </a:r>
            <a:r>
              <a:rPr lang="nl-NL" u="none" baseline="0" dirty="0"/>
              <a:t> plaatsen of alleen opslaan om op andere manieren te delen.</a:t>
            </a:r>
          </a:p>
          <a:p>
            <a:endParaRPr lang="nl-NL" u="none" baseline="0" dirty="0"/>
          </a:p>
          <a:p>
            <a:r>
              <a:rPr lang="nl-NL" b="0" i="0" dirty="0">
                <a:solidFill>
                  <a:srgbClr val="000000"/>
                </a:solidFill>
                <a:effectLst/>
                <a:highlight>
                  <a:srgbClr val="FFFFFF"/>
                </a:highlight>
                <a:latin typeface="Nunito" pitchFamily="2" charset="0"/>
              </a:rPr>
              <a:t>Op </a:t>
            </a:r>
            <a:r>
              <a:rPr lang="nl-NL" b="0" i="0" dirty="0" err="1">
                <a:solidFill>
                  <a:srgbClr val="000000"/>
                </a:solidFill>
                <a:effectLst/>
                <a:highlight>
                  <a:srgbClr val="FFFFFF"/>
                </a:highlight>
                <a:latin typeface="Nunito" pitchFamily="2" charset="0"/>
              </a:rPr>
              <a:t>TikTok</a:t>
            </a:r>
            <a:r>
              <a:rPr lang="nl-NL" b="0" i="0" dirty="0">
                <a:solidFill>
                  <a:srgbClr val="000000"/>
                </a:solidFill>
                <a:effectLst/>
                <a:highlight>
                  <a:srgbClr val="FFFFFF"/>
                </a:highlight>
                <a:latin typeface="Nunito" pitchFamily="2" charset="0"/>
              </a:rPr>
              <a:t> kun je filmpjes opnemen en plaatsen. De video’s kan de maker vervolgens zelf bewerken met verschillende effecten en online plaatsen. De filmpjes duren 15 tot 300 seconden. Na het online plaatsen kunnen gebruikers van de app deze met elkaar delen, </a:t>
            </a:r>
            <a:r>
              <a:rPr lang="nl-NL" b="0" i="1" dirty="0">
                <a:solidFill>
                  <a:srgbClr val="000000"/>
                </a:solidFill>
                <a:effectLst/>
                <a:highlight>
                  <a:srgbClr val="FFFFFF"/>
                </a:highlight>
                <a:latin typeface="Nunito" pitchFamily="2" charset="0"/>
              </a:rPr>
              <a:t>liken</a:t>
            </a:r>
            <a:r>
              <a:rPr lang="nl-NL" b="0" i="0" dirty="0">
                <a:solidFill>
                  <a:srgbClr val="000000"/>
                </a:solidFill>
                <a:effectLst/>
                <a:highlight>
                  <a:srgbClr val="FFFFFF"/>
                </a:highlight>
                <a:latin typeface="Nunito" pitchFamily="2" charset="0"/>
              </a:rPr>
              <a:t> en reacties achterlaten. De filmpjes kunnen ook meteen worden doorgeplaatst op andere social media zoals Facebook. </a:t>
            </a:r>
            <a:r>
              <a:rPr lang="nl-NL" b="0" i="0" dirty="0" err="1">
                <a:solidFill>
                  <a:srgbClr val="000000"/>
                </a:solidFill>
                <a:effectLst/>
                <a:highlight>
                  <a:srgbClr val="FFFFFF"/>
                </a:highlight>
                <a:latin typeface="Nunito" pitchFamily="2" charset="0"/>
              </a:rPr>
              <a:t>TikTok</a:t>
            </a:r>
            <a:r>
              <a:rPr lang="nl-NL" b="0" i="0" dirty="0">
                <a:solidFill>
                  <a:srgbClr val="000000"/>
                </a:solidFill>
                <a:effectLst/>
                <a:highlight>
                  <a:srgbClr val="FFFFFF"/>
                </a:highlight>
                <a:latin typeface="Nunito" pitchFamily="2" charset="0"/>
              </a:rPr>
              <a:t> is een van de meest gebruikte apps ter wereld. De app heeft meer dan 100 miljoen gebruikers van over de hele wereld, die elke dag goed zijn voor meer dan 10 miljoen filmpjes. </a:t>
            </a:r>
          </a:p>
          <a:p>
            <a:r>
              <a:rPr lang="nl-NL" b="0" i="0" u="none" baseline="0" dirty="0">
                <a:solidFill>
                  <a:srgbClr val="000000"/>
                </a:solidFill>
                <a:effectLst/>
                <a:highlight>
                  <a:srgbClr val="FFFFFF"/>
                </a:highlight>
                <a:latin typeface="Nunito" pitchFamily="2" charset="0"/>
              </a:rPr>
              <a:t>Ook kun je hierin foto’s en/of video’s combineren tot een nieuw filmpje met allerlei effecten, overgangen en muziek.</a:t>
            </a:r>
            <a:endParaRPr lang="nl-NL" u="none" baseline="0" dirty="0"/>
          </a:p>
          <a:p>
            <a:endParaRPr lang="nl-NL" u="none" baseline="0" dirty="0"/>
          </a:p>
          <a:p>
            <a:endParaRPr lang="nl-NL" u="none" baseline="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20</a:t>
            </a:fld>
            <a:endParaRPr lang="nl-NL"/>
          </a:p>
        </p:txBody>
      </p:sp>
    </p:spTree>
    <p:extLst>
      <p:ext uri="{BB962C8B-B14F-4D97-AF65-F5344CB8AC3E}">
        <p14:creationId xmlns:p14="http://schemas.microsoft.com/office/powerpoint/2010/main" val="2624634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u="none" baseline="0" dirty="0"/>
              <a:t>De technische basis voor het perfecte plaatje bestaat uit de belichtingsdriehoek van Diafragma, Sluitertijd en lichtgevoeligheid. </a:t>
            </a:r>
            <a:br>
              <a:rPr lang="nl-NL" u="none" baseline="0" dirty="0"/>
            </a:br>
            <a:r>
              <a:rPr lang="nl-NL" u="none" baseline="0" dirty="0"/>
              <a:t>Met de spiegelreflexcamera kun je om de perfecte belichting te bereiken, aan de drie knoppen draaien: de sluitertijd, het diafragma en de lichtgevoeligheid van de sensor. Als je één knop wat verder opendraait, moet je een van de andere twee iets terugdraaien om de boel (de belichting) in balans te houden. </a:t>
            </a:r>
          </a:p>
          <a:p>
            <a:endParaRPr lang="nl-NL" u="none" baseline="0" dirty="0"/>
          </a:p>
          <a:p>
            <a:r>
              <a:rPr lang="nl-NL" b="1" u="none" baseline="0" dirty="0"/>
              <a:t>Alleen op smartphones werkt het net iets anders:</a:t>
            </a:r>
            <a:br>
              <a:rPr lang="nl-NL" u="none" baseline="0" dirty="0"/>
            </a:br>
            <a:r>
              <a:rPr lang="nl-NL" u="none" baseline="0" dirty="0"/>
              <a:t>Op een paar uitzonderingen na hebben smartphones geen instelbaar diafragma. Fabrikanten vermelden altijd wel een diafragmagetal om de grootte van de lensopening aan te geven. Dan staat er bijvoorbeeld dat de groothoeklens een diafragma van ƒ/1.8 heeft. Maar dat is dan ook meteen een vaste waarde: er zitten geen lamellen in de lens waarmee je het diafragma kunt verkleinen. De lensopening is dus altijd hetzelfde. Het gevolg daarvan is dat je de volledige controle over de belichtingsdriehoek niet op smartphones kunt loslaten. Een smartphone heeft maar twee knoppen voor een perfecte belichting: de sluitertijd en de lichtgevoeligheid van de sensor. Het is dus meer een ‘belichtingsschuif’. </a:t>
            </a:r>
            <a:br>
              <a:rPr lang="nl-NL" u="none" baseline="0" dirty="0"/>
            </a:br>
            <a:r>
              <a:rPr lang="nl-NL" u="none" baseline="0" dirty="0"/>
              <a:t>Hoe groter de lensopening van een smartphonecamera is, hoe beter je kunt fotograferen bij minder goed licht (zonder de nachtstand te gebruiken). Een telefoon met een goede camera heeft een lensopening van minimaal ƒ/2.0, maar ook diafragmagetallen van ƒ/1.5 komen voor. Smartphonefabrikanten vinden het leuk om deze </a:t>
            </a:r>
            <a:r>
              <a:rPr lang="nl-NL" u="none" baseline="0" dirty="0" err="1"/>
              <a:t>diaframagetallen</a:t>
            </a:r>
            <a:r>
              <a:rPr lang="nl-NL" u="none" baseline="0" dirty="0"/>
              <a:t> in de strijd te gooien, maar uiteindelijk zegt het weinig over de fotokwaliteit.</a:t>
            </a:r>
          </a:p>
          <a:p>
            <a:endParaRPr lang="nl-NL" u="none" baseline="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3</a:t>
            </a:fld>
            <a:endParaRPr lang="nl-NL"/>
          </a:p>
        </p:txBody>
      </p:sp>
    </p:spTree>
    <p:extLst>
      <p:ext uri="{BB962C8B-B14F-4D97-AF65-F5344CB8AC3E}">
        <p14:creationId xmlns:p14="http://schemas.microsoft.com/office/powerpoint/2010/main" val="17254518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u="none" dirty="0"/>
              <a:t>We</a:t>
            </a:r>
            <a:r>
              <a:rPr lang="nl-NL" u="none" baseline="0" dirty="0"/>
              <a:t> starten met een korte terugblik</a:t>
            </a:r>
            <a:br>
              <a:rPr lang="nl-NL" u="none" baseline="0" dirty="0"/>
            </a:br>
            <a:br>
              <a:rPr lang="nl-NL" u="none" baseline="0" dirty="0"/>
            </a:br>
            <a:r>
              <a:rPr lang="nl-NL" u="none" baseline="0" dirty="0"/>
              <a:t>en we laten je zien wat een foto maakt tot een goede foto. </a:t>
            </a:r>
            <a:br>
              <a:rPr lang="nl-NL" u="none" baseline="0" dirty="0"/>
            </a:br>
            <a:endParaRPr lang="nl-NL" u="none" baseline="0" dirty="0"/>
          </a:p>
          <a:p>
            <a:r>
              <a:rPr lang="nl-NL" u="none" baseline="0" dirty="0"/>
              <a:t>En hoe je die betere foto’s kunt maken op een </a:t>
            </a:r>
            <a:r>
              <a:rPr lang="nl-NL" u="none" baseline="0" dirty="0" err="1"/>
              <a:t>smartphone</a:t>
            </a:r>
            <a:br>
              <a:rPr lang="nl-NL" u="none" baseline="0" dirty="0"/>
            </a:br>
            <a:endParaRPr lang="nl-NL" u="none" baseline="0" dirty="0"/>
          </a:p>
          <a:p>
            <a:r>
              <a:rPr lang="nl-NL" u="none" baseline="0" dirty="0"/>
              <a:t>Welke camera </a:t>
            </a:r>
            <a:r>
              <a:rPr lang="nl-NL" u="none" baseline="0" dirty="0" err="1"/>
              <a:t>apps</a:t>
            </a:r>
            <a:r>
              <a:rPr lang="nl-NL" u="none" baseline="0" dirty="0"/>
              <a:t> je daarvoor kunt gebruiken</a:t>
            </a:r>
          </a:p>
          <a:p>
            <a:endParaRPr lang="nl-NL" u="none" baseline="0" dirty="0"/>
          </a:p>
          <a:p>
            <a:r>
              <a:rPr lang="nl-NL" u="none" baseline="0" dirty="0"/>
              <a:t>En met welke </a:t>
            </a:r>
            <a:r>
              <a:rPr lang="nl-NL" u="none" baseline="0" dirty="0" err="1"/>
              <a:t>apps</a:t>
            </a:r>
            <a:r>
              <a:rPr lang="nl-NL" u="none" baseline="0" dirty="0"/>
              <a:t> je je foto’s achteraf beter kunt maken.</a:t>
            </a:r>
          </a:p>
          <a:p>
            <a:endParaRPr lang="nl-NL" u="none" baseline="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21</a:t>
            </a:fld>
            <a:endParaRPr lang="nl-NL"/>
          </a:p>
        </p:txBody>
      </p:sp>
    </p:spTree>
    <p:extLst>
      <p:ext uri="{BB962C8B-B14F-4D97-AF65-F5344CB8AC3E}">
        <p14:creationId xmlns:p14="http://schemas.microsoft.com/office/powerpoint/2010/main" val="12145354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0" i="0" dirty="0" err="1">
                <a:solidFill>
                  <a:srgbClr val="242B2D"/>
                </a:solidFill>
                <a:effectLst/>
                <a:highlight>
                  <a:srgbClr val="FFFFFF"/>
                </a:highlight>
                <a:latin typeface="Open Sans" panose="020B0606030504020204" pitchFamily="34" charset="0"/>
              </a:rPr>
              <a:t>Snapseed</a:t>
            </a:r>
            <a:r>
              <a:rPr lang="nl-NL" b="0" i="0" dirty="0">
                <a:solidFill>
                  <a:srgbClr val="242B2D"/>
                </a:solidFill>
                <a:effectLst/>
                <a:highlight>
                  <a:srgbClr val="FFFFFF"/>
                </a:highlight>
                <a:latin typeface="Open Sans" panose="020B0606030504020204" pitchFamily="34" charset="0"/>
              </a:rPr>
              <a:t> is een geavanceerde app van Google om foto’s mee te bewerken. </a:t>
            </a:r>
            <a:br>
              <a:rPr lang="nl-NL" b="0" i="0" dirty="0">
                <a:solidFill>
                  <a:srgbClr val="242B2D"/>
                </a:solidFill>
                <a:effectLst/>
                <a:highlight>
                  <a:srgbClr val="FFFFFF"/>
                </a:highlight>
                <a:latin typeface="Open Sans" panose="020B0606030504020204" pitchFamily="34" charset="0"/>
              </a:rPr>
            </a:br>
            <a:r>
              <a:rPr lang="nl-NL" b="0" i="0" dirty="0">
                <a:solidFill>
                  <a:srgbClr val="242B2D"/>
                </a:solidFill>
                <a:effectLst/>
                <a:highlight>
                  <a:srgbClr val="FFFFFF"/>
                </a:highlight>
                <a:latin typeface="Open Sans" panose="020B0606030504020204" pitchFamily="34" charset="0"/>
              </a:rPr>
              <a:t>Wat de app zo populair maakt is het duidelijke overzicht en de vele mogelijkheden die je hebt. De app is simpel in gebruik en bevat handige teksten en iconen om de gebruiker te begeleiden bij het uitvoeren van de gewenste bewerkingen. De simpele vormgeving van de app bestaat uit drie </a:t>
            </a:r>
            <a:r>
              <a:rPr lang="nl-NL" b="0" i="0" dirty="0" err="1">
                <a:solidFill>
                  <a:srgbClr val="242B2D"/>
                </a:solidFill>
                <a:effectLst/>
                <a:highlight>
                  <a:srgbClr val="FFFFFF"/>
                </a:highlight>
                <a:latin typeface="Open Sans" panose="020B0606030504020204" pitchFamily="34" charset="0"/>
              </a:rPr>
              <a:t>menus</a:t>
            </a:r>
            <a:r>
              <a:rPr lang="nl-NL" b="0" i="0" dirty="0">
                <a:solidFill>
                  <a:srgbClr val="242B2D"/>
                </a:solidFill>
                <a:effectLst/>
                <a:highlight>
                  <a:srgbClr val="FFFFFF"/>
                </a:highlight>
                <a:latin typeface="Open Sans" panose="020B0606030504020204" pitchFamily="34" charset="0"/>
              </a:rPr>
              <a:t>: </a:t>
            </a:r>
            <a:r>
              <a:rPr lang="nl-NL" b="0" i="1" dirty="0">
                <a:solidFill>
                  <a:srgbClr val="242B2D"/>
                </a:solidFill>
                <a:effectLst/>
                <a:highlight>
                  <a:srgbClr val="FFFFFF"/>
                </a:highlight>
                <a:latin typeface="Open Sans" panose="020B0606030504020204" pitchFamily="34" charset="0"/>
              </a:rPr>
              <a:t>looks, tools </a:t>
            </a:r>
            <a:r>
              <a:rPr lang="nl-NL" b="0" i="0" dirty="0">
                <a:solidFill>
                  <a:srgbClr val="242B2D"/>
                </a:solidFill>
                <a:effectLst/>
                <a:highlight>
                  <a:srgbClr val="FFFFFF"/>
                </a:highlight>
                <a:latin typeface="Open Sans" panose="020B0606030504020204" pitchFamily="34" charset="0"/>
              </a:rPr>
              <a:t>en </a:t>
            </a:r>
            <a:r>
              <a:rPr lang="nl-NL" b="0" i="1" dirty="0">
                <a:solidFill>
                  <a:srgbClr val="242B2D"/>
                </a:solidFill>
                <a:effectLst/>
                <a:highlight>
                  <a:srgbClr val="FFFFFF"/>
                </a:highlight>
                <a:latin typeface="Open Sans" panose="020B0606030504020204" pitchFamily="34" charset="0"/>
              </a:rPr>
              <a:t>exporteren</a:t>
            </a:r>
            <a:r>
              <a:rPr lang="nl-NL" b="0" i="0" dirty="0">
                <a:solidFill>
                  <a:srgbClr val="242B2D"/>
                </a:solidFill>
                <a:effectLst/>
                <a:highlight>
                  <a:srgbClr val="FFFFFF"/>
                </a:highlight>
                <a:latin typeface="Open Sans" panose="020B0606030504020204" pitchFamily="34" charset="0"/>
              </a:rPr>
              <a:t>. Deze drie stappen maken het voor de gebruiker inzichtelijk om snel de juiste bewerkingen te vinden.</a:t>
            </a:r>
            <a:endParaRPr lang="nl-NL" u="none" baseline="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22</a:t>
            </a:fld>
            <a:endParaRPr lang="nl-NL"/>
          </a:p>
        </p:txBody>
      </p:sp>
    </p:spTree>
    <p:extLst>
      <p:ext uri="{BB962C8B-B14F-4D97-AF65-F5344CB8AC3E}">
        <p14:creationId xmlns:p14="http://schemas.microsoft.com/office/powerpoint/2010/main" val="34402822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u="none" baseline="0" dirty="0"/>
              <a:t>Uitleg </a:t>
            </a:r>
            <a:r>
              <a:rPr lang="nl-NL" u="none" baseline="0" dirty="0" err="1"/>
              <a:t>Ps</a:t>
            </a:r>
            <a:r>
              <a:rPr lang="nl-NL" u="none" baseline="0" dirty="0"/>
              <a:t> Camera zie hierboven in de sheet.</a:t>
            </a:r>
          </a:p>
          <a:p>
            <a:endParaRPr lang="nl-NL" u="none" baseline="0" dirty="0"/>
          </a:p>
          <a:p>
            <a:r>
              <a:rPr lang="nl-NL" u="none" baseline="0" dirty="0"/>
              <a:t>Je kan op 2 manieren werken met </a:t>
            </a:r>
            <a:r>
              <a:rPr lang="nl-NL" u="none" baseline="0" dirty="0" err="1"/>
              <a:t>Ps</a:t>
            </a:r>
            <a:r>
              <a:rPr lang="nl-NL" u="none" baseline="0" dirty="0"/>
              <a:t> Camera:</a:t>
            </a:r>
          </a:p>
          <a:p>
            <a:r>
              <a:rPr lang="nl-NL" u="none" baseline="0" dirty="0"/>
              <a:t>Door achteraf de foto te bewerken. 3 voorbeelden daarvan met voor en na, zie je hier op de sheet. Je kan ook met de app je camera activeren en dan een filter uitkiezen. Het resultaat van de foto is dan meteen met het filter toegepast.</a:t>
            </a:r>
          </a:p>
          <a:p>
            <a:r>
              <a:rPr lang="nl-NL" b="1" u="none" baseline="0" dirty="0"/>
              <a:t>Deze mogelijkheid leent zich heel mooi om te demonstreren tijdens de presentatie.</a:t>
            </a:r>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23</a:t>
            </a:fld>
            <a:endParaRPr lang="nl-NL"/>
          </a:p>
        </p:txBody>
      </p:sp>
    </p:spTree>
    <p:extLst>
      <p:ext uri="{BB962C8B-B14F-4D97-AF65-F5344CB8AC3E}">
        <p14:creationId xmlns:p14="http://schemas.microsoft.com/office/powerpoint/2010/main" val="28879885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u="none" baseline="0" dirty="0"/>
              <a:t>Uitleg </a:t>
            </a:r>
            <a:r>
              <a:rPr lang="nl-NL" u="none" baseline="0" dirty="0" err="1"/>
              <a:t>Arts&amp;Culture</a:t>
            </a:r>
            <a:r>
              <a:rPr lang="nl-NL" u="none" baseline="0" dirty="0"/>
              <a:t> zie sheet.</a:t>
            </a:r>
          </a:p>
          <a:p>
            <a:endParaRPr lang="nl-NL" u="none" baseline="0" dirty="0"/>
          </a:p>
          <a:p>
            <a:r>
              <a:rPr lang="nl-NL" u="none" baseline="0" dirty="0"/>
              <a:t>De selfie functie, waarvan je rechts bovenin 2 voorbeelden ziet, is erg leuk om te demonstreren met een bezoeker van de presentatie. </a:t>
            </a:r>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24</a:t>
            </a:fld>
            <a:endParaRPr lang="nl-NL"/>
          </a:p>
        </p:txBody>
      </p:sp>
    </p:spTree>
    <p:extLst>
      <p:ext uri="{BB962C8B-B14F-4D97-AF65-F5344CB8AC3E}">
        <p14:creationId xmlns:p14="http://schemas.microsoft.com/office/powerpoint/2010/main" val="31236985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u="none" baseline="0" dirty="0"/>
              <a:t>Het is verstandig om niet alleen in de </a:t>
            </a:r>
            <a:r>
              <a:rPr lang="nl-NL" u="none" baseline="0" dirty="0" err="1"/>
              <a:t>cloud</a:t>
            </a:r>
            <a:r>
              <a:rPr lang="nl-NL" u="none" baseline="0" dirty="0"/>
              <a:t> je bestanden op te slaan. Er zijn inmiddels al meerdere rechtszaken geweest van gebruikers waarvan onterecht hun account was opgeschort/verwijderd en die dus al hun bestanden daardoor kwijt waren. Dit wil je niet meemaken omdat een automatisch systeem denkt dat jij foute foto’s hebt opgeslagen, terwijl dat onschuldige foto’s van je (klein)kinderen op een zonnige vakantie…</a:t>
            </a:r>
          </a:p>
          <a:p>
            <a:endParaRPr lang="nl-NL" u="none" baseline="0" dirty="0"/>
          </a:p>
          <a:p>
            <a:r>
              <a:rPr lang="nl-NL" u="none" baseline="0" dirty="0"/>
              <a:t>https://www.rtl.nl/nieuws/artikel/5441925/microsoft-blokkeert-zonder-uitleg-account-experts-overtreding-dsa</a:t>
            </a:r>
          </a:p>
          <a:p>
            <a:endParaRPr lang="nl-NL" u="none" baseline="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25</a:t>
            </a:fld>
            <a:endParaRPr lang="nl-NL"/>
          </a:p>
        </p:txBody>
      </p:sp>
    </p:spTree>
    <p:extLst>
      <p:ext uri="{BB962C8B-B14F-4D97-AF65-F5344CB8AC3E}">
        <p14:creationId xmlns:p14="http://schemas.microsoft.com/office/powerpoint/2010/main" val="28180162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u="none" baseline="0" dirty="0"/>
              <a:t>Het organiseren van de gemaakte foto’s is van belang om ze </a:t>
            </a:r>
            <a:r>
              <a:rPr lang="nl-NL" u="none" baseline="0" dirty="0" err="1"/>
              <a:t>oa</a:t>
            </a:r>
            <a:r>
              <a:rPr lang="nl-NL" u="none" baseline="0" dirty="0"/>
              <a:t> ook gemakkelijk terug te kunnen vinden. Vergelijk het met een kledingkast waarin je ook een sortering maakt </a:t>
            </a:r>
            <a:r>
              <a:rPr lang="nl-NL" u="none" baseline="0" dirty="0" err="1"/>
              <a:t>ipv</a:t>
            </a:r>
            <a:r>
              <a:rPr lang="nl-NL" u="none" baseline="0" dirty="0"/>
              <a:t> alles maar zo erin legt.</a:t>
            </a:r>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26</a:t>
            </a:fld>
            <a:endParaRPr lang="nl-NL"/>
          </a:p>
        </p:txBody>
      </p:sp>
    </p:spTree>
    <p:extLst>
      <p:ext uri="{BB962C8B-B14F-4D97-AF65-F5344CB8AC3E}">
        <p14:creationId xmlns:p14="http://schemas.microsoft.com/office/powerpoint/2010/main" val="18515641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u="none" baseline="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27</a:t>
            </a:fld>
            <a:endParaRPr lang="nl-NL"/>
          </a:p>
        </p:txBody>
      </p:sp>
    </p:spTree>
    <p:extLst>
      <p:ext uri="{BB962C8B-B14F-4D97-AF65-F5344CB8AC3E}">
        <p14:creationId xmlns:p14="http://schemas.microsoft.com/office/powerpoint/2010/main" val="27482494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u="none" dirty="0"/>
              <a:t>Uitleg over hoe je in Android zelf een tag maakt en toevoegt aan een foto. En hoe je een foto met een label kan zoeken.</a:t>
            </a:r>
            <a:endParaRPr lang="nl-NL" u="none" baseline="0" dirty="0"/>
          </a:p>
          <a:p>
            <a:endParaRPr lang="nl-NL" u="none" baseline="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28</a:t>
            </a:fld>
            <a:endParaRPr lang="nl-NL"/>
          </a:p>
        </p:txBody>
      </p:sp>
    </p:spTree>
    <p:extLst>
      <p:ext uri="{BB962C8B-B14F-4D97-AF65-F5344CB8AC3E}">
        <p14:creationId xmlns:p14="http://schemas.microsoft.com/office/powerpoint/2010/main" val="30637736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l"/>
            <a:r>
              <a:rPr lang="nl-NL" b="1" i="0" dirty="0">
                <a:solidFill>
                  <a:srgbClr val="212529"/>
                </a:solidFill>
                <a:effectLst/>
                <a:highlight>
                  <a:srgbClr val="FFFFFF"/>
                </a:highlight>
                <a:latin typeface="chalet"/>
              </a:rPr>
              <a:t>Bezoekers aansporen om mee te doen met de fotowedstrijd van hcc</a:t>
            </a:r>
          </a:p>
          <a:p>
            <a:pPr algn="l"/>
            <a:r>
              <a:rPr lang="nl-NL" b="0" i="0" dirty="0">
                <a:solidFill>
                  <a:srgbClr val="212529"/>
                </a:solidFill>
                <a:effectLst/>
                <a:highlight>
                  <a:srgbClr val="FFFFFF"/>
                </a:highlight>
                <a:latin typeface="chalet"/>
              </a:rPr>
              <a:t>(door te klikken op de foto kom je terecht op de webpagina van </a:t>
            </a:r>
            <a:r>
              <a:rPr lang="nl-NL" b="0" i="0">
                <a:solidFill>
                  <a:srgbClr val="212529"/>
                </a:solidFill>
                <a:effectLst/>
                <a:highlight>
                  <a:srgbClr val="FFFFFF"/>
                </a:highlight>
                <a:latin typeface="chalet"/>
              </a:rPr>
              <a:t>de fotowedstrijd)</a:t>
            </a:r>
          </a:p>
          <a:p>
            <a:pPr algn="l"/>
            <a:endParaRPr lang="nl-NL" b="0" i="0" dirty="0">
              <a:solidFill>
                <a:srgbClr val="212529"/>
              </a:solidFill>
              <a:effectLst/>
              <a:highlight>
                <a:srgbClr val="FFFFFF"/>
              </a:highlight>
              <a:latin typeface="chalet"/>
            </a:endParaRPr>
          </a:p>
          <a:p>
            <a:pPr algn="l"/>
            <a:r>
              <a:rPr lang="nl-NL" b="0" i="0" dirty="0">
                <a:solidFill>
                  <a:srgbClr val="212529"/>
                </a:solidFill>
                <a:effectLst/>
                <a:highlight>
                  <a:srgbClr val="FFFFFF"/>
                </a:highlight>
                <a:latin typeface="chalet"/>
              </a:rPr>
              <a:t>Van </a:t>
            </a:r>
            <a:r>
              <a:rPr lang="nl-NL" b="0" i="0" dirty="0" err="1">
                <a:solidFill>
                  <a:srgbClr val="212529"/>
                </a:solidFill>
                <a:effectLst/>
                <a:highlight>
                  <a:srgbClr val="FFFFFF"/>
                </a:highlight>
                <a:latin typeface="chalet"/>
              </a:rPr>
              <a:t>fotochallenge</a:t>
            </a:r>
            <a:r>
              <a:rPr lang="nl-NL" b="0" i="0" dirty="0">
                <a:solidFill>
                  <a:srgbClr val="212529"/>
                </a:solidFill>
                <a:effectLst/>
                <a:highlight>
                  <a:srgbClr val="FFFFFF"/>
                </a:highlight>
                <a:latin typeface="chalet"/>
              </a:rPr>
              <a:t> naar </a:t>
            </a:r>
            <a:r>
              <a:rPr lang="nl-NL" b="0" i="0" dirty="0" err="1">
                <a:solidFill>
                  <a:srgbClr val="212529"/>
                </a:solidFill>
                <a:effectLst/>
                <a:highlight>
                  <a:srgbClr val="FFFFFF"/>
                </a:highlight>
                <a:latin typeface="chalet"/>
              </a:rPr>
              <a:t>HCC!scheurkalender</a:t>
            </a:r>
            <a:r>
              <a:rPr lang="nl-NL" b="0" i="0" dirty="0">
                <a:solidFill>
                  <a:srgbClr val="212529"/>
                </a:solidFill>
                <a:effectLst/>
                <a:highlight>
                  <a:srgbClr val="FFFFFF"/>
                </a:highlight>
                <a:latin typeface="chalet"/>
              </a:rPr>
              <a:t>: </a:t>
            </a:r>
            <a:r>
              <a:rPr lang="nl-NL" b="1" i="0" dirty="0">
                <a:solidFill>
                  <a:srgbClr val="212529"/>
                </a:solidFill>
                <a:effectLst/>
                <a:highlight>
                  <a:srgbClr val="FFFFFF"/>
                </a:highlight>
                <a:latin typeface="chalet"/>
              </a:rPr>
              <a:t>Mooi! Nederland en Vlaanderen 2025</a:t>
            </a:r>
            <a:endParaRPr lang="nl-NL" b="0" i="0" dirty="0">
              <a:solidFill>
                <a:srgbClr val="212529"/>
              </a:solidFill>
              <a:effectLst/>
              <a:highlight>
                <a:srgbClr val="FFFFFF"/>
              </a:highlight>
              <a:latin typeface="chalet"/>
            </a:endParaRPr>
          </a:p>
          <a:p>
            <a:pPr algn="l"/>
            <a:r>
              <a:rPr lang="nl-NL" b="0" i="0" dirty="0">
                <a:solidFill>
                  <a:srgbClr val="212529"/>
                </a:solidFill>
                <a:effectLst/>
                <a:highlight>
                  <a:srgbClr val="FFFFFF"/>
                </a:highlight>
                <a:latin typeface="chalet"/>
              </a:rPr>
              <a:t>We hebben jou nodig!</a:t>
            </a:r>
            <a:br>
              <a:rPr lang="nl-NL" b="0" i="0" dirty="0">
                <a:solidFill>
                  <a:srgbClr val="212529"/>
                </a:solidFill>
                <a:effectLst/>
                <a:highlight>
                  <a:srgbClr val="FFFFFF"/>
                </a:highlight>
                <a:latin typeface="chalet"/>
              </a:rPr>
            </a:br>
            <a:r>
              <a:rPr lang="nl-NL" b="0" i="0" dirty="0">
                <a:solidFill>
                  <a:srgbClr val="212529"/>
                </a:solidFill>
                <a:effectLst/>
                <a:highlight>
                  <a:srgbClr val="FFFFFF"/>
                </a:highlight>
                <a:latin typeface="chalet"/>
              </a:rPr>
              <a:t>Doe mee en maak die foto waarvan jij vindt dat men datgene op de foto ooit gezien moet hebben. Dat kan en mag van alles zijn. Een fraaie zonsondergang, een natuurgebied, een stad, een gebouw of activiteit. Uit alle inzendingen zullen 320 foto’s geselecteerd worden en als scheurkalender 2025 uitgegeven worden. Op deze scheurkalender zullen dus de meest leuke plekken van Nederland en Vlaanderen te zien zijn.</a:t>
            </a:r>
          </a:p>
          <a:p>
            <a:pPr algn="l"/>
            <a:r>
              <a:rPr lang="nl-NL" b="0" i="0" dirty="0">
                <a:solidFill>
                  <a:srgbClr val="212529"/>
                </a:solidFill>
                <a:effectLst/>
                <a:highlight>
                  <a:srgbClr val="FFFFFF"/>
                </a:highlight>
                <a:latin typeface="chalet"/>
              </a:rPr>
              <a:t>Iedereen, dus ook niet HCC!-leden, kan en mag meedoen. Inzenden kan tot eind juli 2024. Dan sluiten we de mogelijkheid tot uploaden en gaat de jury aan de slag.</a:t>
            </a:r>
            <a:br>
              <a:rPr lang="nl-NL" b="0" i="0" dirty="0">
                <a:solidFill>
                  <a:srgbClr val="212529"/>
                </a:solidFill>
                <a:effectLst/>
                <a:highlight>
                  <a:srgbClr val="FFFFFF"/>
                </a:highlight>
                <a:latin typeface="chalet"/>
              </a:rPr>
            </a:br>
            <a:r>
              <a:rPr lang="nl-NL" b="0" i="0" dirty="0">
                <a:solidFill>
                  <a:srgbClr val="212529"/>
                </a:solidFill>
                <a:effectLst/>
                <a:highlight>
                  <a:srgbClr val="FFFFFF"/>
                </a:highlight>
                <a:latin typeface="chalet"/>
              </a:rPr>
              <a:t>Op 5 oktober 2024 gaan we de scheurkalender in Expo Houten lanceren. Alle inzenders krijgen in september hiervoor een uitnodiging. Erg leuk natuurlijk om erbij te zijn, want wie weet sta jij in de kalender. Dat gegeven blijft tot aan 5 oktober een geheim.</a:t>
            </a:r>
          </a:p>
          <a:p>
            <a:pPr algn="l"/>
            <a:r>
              <a:rPr lang="nl-NL" b="1" i="0" dirty="0">
                <a:solidFill>
                  <a:srgbClr val="212529"/>
                </a:solidFill>
                <a:effectLst/>
                <a:highlight>
                  <a:srgbClr val="FFFFFF"/>
                </a:highlight>
                <a:latin typeface="chalet"/>
              </a:rPr>
              <a:t>Laat zien wat jouw favoriete plek in Nederland of Vlaanderen is, en doe mee!</a:t>
            </a:r>
            <a:endParaRPr lang="nl-NL" b="0" i="0" dirty="0">
              <a:solidFill>
                <a:srgbClr val="212529"/>
              </a:solidFill>
              <a:effectLst/>
              <a:highlight>
                <a:srgbClr val="FFFFFF"/>
              </a:highlight>
              <a:latin typeface="chalet"/>
            </a:endParaRPr>
          </a:p>
          <a:p>
            <a:endParaRPr lang="nl-NL" u="none" baseline="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29</a:t>
            </a:fld>
            <a:endParaRPr lang="nl-NL"/>
          </a:p>
        </p:txBody>
      </p:sp>
    </p:spTree>
    <p:extLst>
      <p:ext uri="{BB962C8B-B14F-4D97-AF65-F5344CB8AC3E}">
        <p14:creationId xmlns:p14="http://schemas.microsoft.com/office/powerpoint/2010/main" val="22496790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u="none" baseline="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4</a:t>
            </a:fld>
            <a:endParaRPr lang="nl-NL"/>
          </a:p>
        </p:txBody>
      </p:sp>
    </p:spTree>
    <p:extLst>
      <p:ext uri="{BB962C8B-B14F-4D97-AF65-F5344CB8AC3E}">
        <p14:creationId xmlns:p14="http://schemas.microsoft.com/office/powerpoint/2010/main" val="1099740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l"/>
            <a:r>
              <a:rPr lang="nl-NL" b="0" i="0" dirty="0">
                <a:solidFill>
                  <a:srgbClr val="777777"/>
                </a:solidFill>
                <a:effectLst/>
                <a:highlight>
                  <a:srgbClr val="FFFFFF"/>
                </a:highlight>
                <a:latin typeface="Roboto" panose="02000000000000000000" pitchFamily="2" charset="0"/>
              </a:rPr>
              <a:t>Het standpunt in fotografie verwijst naar de positie van waaruit de camera het onderwerp ziet. Het is de plek waar je je camera plaatst om je foto te nemen. Simpel gezegd, het is het perspectief van je camera. Maar het is zoveel meer dan dat.</a:t>
            </a:r>
          </a:p>
          <a:p>
            <a:pPr algn="l"/>
            <a:r>
              <a:rPr lang="nl-NL" b="0" i="0" dirty="0">
                <a:solidFill>
                  <a:srgbClr val="777777"/>
                </a:solidFill>
                <a:effectLst/>
                <a:highlight>
                  <a:srgbClr val="FFFFFF"/>
                </a:highlight>
                <a:latin typeface="Roboto" panose="02000000000000000000" pitchFamily="2" charset="0"/>
              </a:rPr>
              <a:t>Het kiezen van het juiste standpunt is net zo belangrijk als het kiezen van de juiste lens of het instellen van de juiste belichting. </a:t>
            </a:r>
          </a:p>
          <a:p>
            <a:pPr algn="l"/>
            <a:endParaRPr lang="nl-NL" sz="1800" b="0" i="0" dirty="0">
              <a:solidFill>
                <a:srgbClr val="777777"/>
              </a:solidFill>
              <a:effectLst/>
              <a:highlight>
                <a:srgbClr val="FFFFFF"/>
              </a:highlight>
              <a:latin typeface="Roboto" panose="02000000000000000000" pitchFamily="2" charset="0"/>
              <a:ea typeface="Times New Roman" panose="02020603050405020304" pitchFamily="18" charset="0"/>
              <a:cs typeface="Times New Roman" panose="02020603050405020304" pitchFamily="18" charset="0"/>
            </a:endParaRPr>
          </a:p>
          <a:p>
            <a:pPr algn="l"/>
            <a:r>
              <a:rPr lang="nl-NL" sz="1800" dirty="0">
                <a:effectLst/>
                <a:latin typeface="Arial" panose="020B0604020202020204" pitchFamily="34" charset="0"/>
                <a:ea typeface="Times New Roman" panose="02020603050405020304" pitchFamily="18" charset="0"/>
                <a:cs typeface="Times New Roman" panose="02020603050405020304" pitchFamily="18" charset="0"/>
              </a:rPr>
              <a:t>Een landschap in de verte heeft weinig diepte. Plaats een onderwerp, zoals een hek, een muurtje, bloemen, boomtakken of mensen op de voorgrond. Dat brengt meer diepte in de foto.</a:t>
            </a:r>
          </a:p>
          <a:p>
            <a:r>
              <a:rPr lang="nl-NL" sz="1800" dirty="0">
                <a:effectLst/>
                <a:latin typeface="Arial" panose="020B0604020202020204" pitchFamily="34" charset="0"/>
                <a:ea typeface="Times New Roman" panose="02020603050405020304" pitchFamily="18" charset="0"/>
                <a:cs typeface="Times New Roman" panose="02020603050405020304" pitchFamily="18" charset="0"/>
              </a:rPr>
              <a:t>Een foto of bijvoorbeeld een gebouw krijgt ook vaak een extra dimensie als u het door een lijst fotografeert. Denk hierbij aan poortjes en ramen. Dat geeft gevoel van diepte en de aandacht van de kijker wordt naar het onderwerp gebracht.</a:t>
            </a:r>
          </a:p>
          <a:p>
            <a:br>
              <a:rPr lang="nl-NL" b="0" i="0" dirty="0">
                <a:solidFill>
                  <a:srgbClr val="777777"/>
                </a:solidFill>
                <a:effectLst/>
                <a:highlight>
                  <a:srgbClr val="FFFFFF"/>
                </a:highlight>
                <a:latin typeface="Roboto" panose="02000000000000000000" pitchFamily="2" charset="0"/>
              </a:rPr>
            </a:br>
            <a:r>
              <a:rPr lang="nl-NL" b="0" i="0" dirty="0">
                <a:solidFill>
                  <a:srgbClr val="777777"/>
                </a:solidFill>
                <a:effectLst/>
                <a:highlight>
                  <a:srgbClr val="FFFFFF"/>
                </a:highlight>
                <a:latin typeface="Roboto" panose="02000000000000000000" pitchFamily="2" charset="0"/>
              </a:rPr>
              <a:t>Het standpunt kan de toon en de sfeer van je foto’s bepalen, en zelfs het verhaal dat je wilt vertellen. </a:t>
            </a:r>
            <a:r>
              <a:rPr lang="nl-NL" sz="1800" dirty="0">
                <a:effectLst/>
                <a:latin typeface="Arial" panose="020B0604020202020204" pitchFamily="34" charset="0"/>
                <a:ea typeface="Times New Roman" panose="02020603050405020304" pitchFamily="18" charset="0"/>
                <a:cs typeface="Times New Roman" panose="02020603050405020304" pitchFamily="18" charset="0"/>
              </a:rPr>
              <a:t>Als je alleen foto's neemt op (eigen) oogniveau kan dit erg saai uitwerken. Door de camerahoek en het gezichtspunt te veranderen krijg je verbluffende resultaten. Een foto wordt vaak interessanter als u door de knieën gaat of op de grond gaat liggen. Of ga de hoogte in en klim op een ladder of muurtje.</a:t>
            </a:r>
          </a:p>
          <a:p>
            <a:pPr algn="l"/>
            <a:endParaRPr lang="nl-NL" b="0" i="0" dirty="0">
              <a:solidFill>
                <a:srgbClr val="777777"/>
              </a:solidFill>
              <a:effectLst/>
              <a:highlight>
                <a:srgbClr val="FFFFFF"/>
              </a:highlight>
              <a:latin typeface="Roboto" panose="02000000000000000000" pitchFamily="2" charset="0"/>
            </a:endParaRPr>
          </a:p>
          <a:p>
            <a:pPr algn="l"/>
            <a:r>
              <a:rPr lang="nl-NL" b="0" i="0" dirty="0">
                <a:solidFill>
                  <a:srgbClr val="777777"/>
                </a:solidFill>
                <a:effectLst/>
                <a:highlight>
                  <a:srgbClr val="FFFFFF"/>
                </a:highlight>
                <a:latin typeface="Roboto" panose="02000000000000000000" pitchFamily="2" charset="0"/>
              </a:rPr>
              <a:t>Een kleine verandering in standpunt kan een groot verschil maken in hoe je onderwerp wordt gepresenteerd. </a:t>
            </a:r>
          </a:p>
          <a:p>
            <a:r>
              <a:rPr lang="nl-NL" u="none" dirty="0"/>
              <a:t>Je</a:t>
            </a:r>
            <a:r>
              <a:rPr lang="nl-NL" u="none" baseline="0" dirty="0"/>
              <a:t> maakt </a:t>
            </a:r>
            <a:r>
              <a:rPr lang="nl-NL" u="none" dirty="0"/>
              <a:t>foto’s vaak spannender met</a:t>
            </a:r>
            <a:r>
              <a:rPr lang="nl-NL" u="none" baseline="0" dirty="0"/>
              <a:t> een laag standpunt (kikvorsperspectief). Maar ook een hoog standpunt kan verrassend zijn (vogelpersperspectief).</a:t>
            </a:r>
          </a:p>
          <a:p>
            <a:endParaRPr lang="nl-NL" u="none" baseline="0" dirty="0"/>
          </a:p>
          <a:p>
            <a:r>
              <a:rPr lang="nl-NL" b="0" i="0" dirty="0">
                <a:solidFill>
                  <a:srgbClr val="777777"/>
                </a:solidFill>
                <a:effectLst/>
                <a:highlight>
                  <a:srgbClr val="FFFFFF"/>
                </a:highlight>
                <a:latin typeface="Roboto" panose="02000000000000000000" pitchFamily="2" charset="0"/>
              </a:rPr>
              <a:t>Fotografie is een kunst en de “regels” zijn er om ons te leiden, niet om ons te beperken. Dus voel je vrij om te experimenteren met standpunten in fotografie.</a:t>
            </a:r>
            <a:endParaRPr lang="nl-NL" u="none" baseline="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5</a:t>
            </a:fld>
            <a:endParaRPr lang="nl-NL"/>
          </a:p>
        </p:txBody>
      </p:sp>
    </p:spTree>
    <p:extLst>
      <p:ext uri="{BB962C8B-B14F-4D97-AF65-F5344CB8AC3E}">
        <p14:creationId xmlns:p14="http://schemas.microsoft.com/office/powerpoint/2010/main" val="1627308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0" i="0" dirty="0">
                <a:solidFill>
                  <a:srgbClr val="777777"/>
                </a:solidFill>
                <a:effectLst/>
                <a:highlight>
                  <a:srgbClr val="FFFFFF"/>
                </a:highlight>
                <a:latin typeface="Roboto" panose="02000000000000000000" pitchFamily="2" charset="0"/>
              </a:rPr>
              <a:t>Ooghoogte:</a:t>
            </a:r>
            <a:br>
              <a:rPr lang="nl-NL" b="0" i="0" dirty="0">
                <a:solidFill>
                  <a:srgbClr val="777777"/>
                </a:solidFill>
                <a:effectLst/>
                <a:highlight>
                  <a:srgbClr val="FFFFFF"/>
                </a:highlight>
                <a:latin typeface="Roboto" panose="02000000000000000000" pitchFamily="2" charset="0"/>
              </a:rPr>
            </a:br>
            <a:r>
              <a:rPr lang="nl-NL" b="0" i="0" dirty="0">
                <a:solidFill>
                  <a:srgbClr val="777777"/>
                </a:solidFill>
                <a:effectLst/>
                <a:highlight>
                  <a:srgbClr val="FFFFFF"/>
                </a:highlight>
                <a:latin typeface="Roboto" panose="02000000000000000000" pitchFamily="2" charset="0"/>
              </a:rPr>
              <a:t>Het is precies zoals het klinkt – het standpunt dat je krijgt als je een foto neemt op ooghoogte met je onderwerp.</a:t>
            </a:r>
          </a:p>
          <a:p>
            <a:r>
              <a:rPr lang="nl-NL" b="0" i="0" dirty="0">
                <a:solidFill>
                  <a:srgbClr val="777777"/>
                </a:solidFill>
                <a:effectLst/>
                <a:highlight>
                  <a:srgbClr val="FFFFFF"/>
                </a:highlight>
                <a:latin typeface="Roboto" panose="02000000000000000000" pitchFamily="2" charset="0"/>
              </a:rPr>
              <a:t>Wanneer we een foto nemen vanuit ooghoogte, presenteren we het onderwerp op de manier waarop we het normaal gesproken in het dagelijks leven zouden zien. Dit geeft de foto’s een directe en eerlijke uitstraling.</a:t>
            </a:r>
          </a:p>
          <a:p>
            <a:endParaRPr lang="nl-NL" b="0" i="0" u="none" baseline="0" dirty="0">
              <a:solidFill>
                <a:srgbClr val="777777"/>
              </a:solidFill>
              <a:effectLst/>
              <a:highlight>
                <a:srgbClr val="FFFFFF"/>
              </a:highlight>
              <a:latin typeface="Roboto" panose="02000000000000000000" pitchFamily="2" charset="0"/>
            </a:endParaRPr>
          </a:p>
          <a:p>
            <a:pPr algn="l"/>
            <a:r>
              <a:rPr lang="nl-NL" b="0" i="0" dirty="0">
                <a:solidFill>
                  <a:srgbClr val="777777"/>
                </a:solidFill>
                <a:effectLst/>
                <a:highlight>
                  <a:srgbClr val="FFFFFF"/>
                </a:highlight>
                <a:latin typeface="Roboto" panose="02000000000000000000" pitchFamily="2" charset="0"/>
              </a:rPr>
              <a:t>Enkele tips om het meeste uit ooghoogte fotografie te halen:</a:t>
            </a:r>
          </a:p>
          <a:p>
            <a:pPr algn="l">
              <a:buFont typeface="Arial" panose="020B0604020202020204" pitchFamily="34" charset="0"/>
              <a:buChar char="•"/>
            </a:pPr>
            <a:r>
              <a:rPr lang="nl-NL" b="0" i="0" dirty="0">
                <a:solidFill>
                  <a:srgbClr val="777777"/>
                </a:solidFill>
                <a:effectLst/>
                <a:highlight>
                  <a:srgbClr val="FFFFFF"/>
                </a:highlight>
                <a:latin typeface="Roboto" panose="02000000000000000000" pitchFamily="2" charset="0"/>
              </a:rPr>
              <a:t>Probeer de camera recht te houden: Dit geeft een evenwichtig en stabiel beeld.</a:t>
            </a:r>
          </a:p>
          <a:p>
            <a:pPr algn="l">
              <a:buFont typeface="Arial" panose="020B0604020202020204" pitchFamily="34" charset="0"/>
              <a:buChar char="•"/>
            </a:pPr>
            <a:r>
              <a:rPr lang="nl-NL" b="0" i="0" dirty="0">
                <a:solidFill>
                  <a:srgbClr val="777777"/>
                </a:solidFill>
                <a:effectLst/>
                <a:highlight>
                  <a:srgbClr val="FFFFFF"/>
                </a:highlight>
                <a:latin typeface="Roboto" panose="02000000000000000000" pitchFamily="2" charset="0"/>
              </a:rPr>
              <a:t>Let op de achtergrond: Omdat je op ooghoogte fotografeert, zullen er waarschijnlijk meer elementen in de achtergrond zijn. Zorg ervoor dat deze niet afleiden van het onderwerp.</a:t>
            </a:r>
          </a:p>
          <a:p>
            <a:pPr algn="l">
              <a:buFont typeface="Arial" panose="020B0604020202020204" pitchFamily="34" charset="0"/>
              <a:buChar char="•"/>
            </a:pPr>
            <a:r>
              <a:rPr lang="nl-NL" b="0" i="0" dirty="0">
                <a:solidFill>
                  <a:srgbClr val="777777"/>
                </a:solidFill>
                <a:effectLst/>
                <a:highlight>
                  <a:srgbClr val="FFFFFF"/>
                </a:highlight>
                <a:latin typeface="Roboto" panose="02000000000000000000" pitchFamily="2" charset="0"/>
              </a:rPr>
              <a:t>Experimenteer met je afstand tot het onderwerp: Hoewel je op ooghoogte fotografeert, kun je nog steeds spelen met hoe dichtbij of ver weg je van je onderwerp bent.</a:t>
            </a:r>
          </a:p>
          <a:p>
            <a:endParaRPr lang="nl-NL" u="none" baseline="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6</a:t>
            </a:fld>
            <a:endParaRPr lang="nl-NL"/>
          </a:p>
        </p:txBody>
      </p:sp>
    </p:spTree>
    <p:extLst>
      <p:ext uri="{BB962C8B-B14F-4D97-AF65-F5344CB8AC3E}">
        <p14:creationId xmlns:p14="http://schemas.microsoft.com/office/powerpoint/2010/main" val="38556834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spcBef>
                <a:spcPts val="1200"/>
              </a:spcBef>
              <a:spcAft>
                <a:spcPts val="300"/>
              </a:spcAft>
            </a:pPr>
            <a:r>
              <a:rPr lang="nl-NL" sz="1800" b="1" i="1" dirty="0">
                <a:effectLst/>
                <a:latin typeface="Arial" panose="020B0604020202020204" pitchFamily="34" charset="0"/>
              </a:rPr>
              <a:t>Scherptediepte</a:t>
            </a:r>
          </a:p>
          <a:p>
            <a:r>
              <a:rPr lang="nl-NL" sz="1800" dirty="0">
                <a:effectLst/>
                <a:latin typeface="Arial" panose="020B0604020202020204" pitchFamily="34" charset="0"/>
                <a:ea typeface="Times New Roman" panose="02020603050405020304" pitchFamily="18" charset="0"/>
                <a:cs typeface="Times New Roman" panose="02020603050405020304" pitchFamily="18" charset="0"/>
              </a:rPr>
              <a:t>Met de term scherptediepte wordt het deel in de foto bedoeld dat voor het oog duidelijk gedetailleerd en scherp waarneembaar is.</a:t>
            </a:r>
          </a:p>
          <a:p>
            <a:r>
              <a:rPr lang="nl-NL" sz="1800" dirty="0">
                <a:effectLst/>
                <a:latin typeface="Arial" panose="020B0604020202020204" pitchFamily="34" charset="0"/>
                <a:ea typeface="Times New Roman" panose="02020603050405020304" pitchFamily="18" charset="0"/>
                <a:cs typeface="Times New Roman" panose="02020603050405020304" pitchFamily="18" charset="0"/>
              </a:rPr>
              <a:t>In het algemeen bepaalt de sfeer in een foto of je hem mooi vind of niet. Door te spelen met scherpe en minder scherpe delen van de foto kun je onderwerpen benadrukken of juist naar de achtergrond dringen. Een macro of een portretfoto zijn bij uitstek onderwerpen waarbij de achtergrond weinig tot geen detaillering meer mag hebben. Alle aandacht moet op het onderwerp vallen.</a:t>
            </a:r>
          </a:p>
          <a:p>
            <a:r>
              <a:rPr lang="nl-NL" sz="1800" dirty="0">
                <a:effectLst/>
                <a:latin typeface="Arial" panose="020B0604020202020204" pitchFamily="34" charset="0"/>
                <a:ea typeface="Times New Roman" panose="02020603050405020304" pitchFamily="18" charset="0"/>
                <a:cs typeface="Times New Roman" panose="02020603050405020304" pitchFamily="18" charset="0"/>
              </a:rPr>
              <a:t> </a:t>
            </a:r>
          </a:p>
          <a:p>
            <a:r>
              <a:rPr lang="nl-NL" sz="1800" dirty="0">
                <a:effectLst/>
                <a:latin typeface="Arial" panose="020B0604020202020204" pitchFamily="34" charset="0"/>
                <a:ea typeface="Times New Roman" panose="02020603050405020304" pitchFamily="18" charset="0"/>
                <a:cs typeface="Times New Roman" panose="02020603050405020304" pitchFamily="18" charset="0"/>
              </a:rPr>
              <a:t>Bij spiegelreflexcamera’s kun je de scherptediepte </a:t>
            </a:r>
            <a:r>
              <a:rPr lang="nl-NL" sz="1800" dirty="0" err="1">
                <a:effectLst/>
                <a:latin typeface="Arial" panose="020B0604020202020204" pitchFamily="34" charset="0"/>
                <a:ea typeface="Times New Roman" panose="02020603050405020304" pitchFamily="18" charset="0"/>
                <a:cs typeface="Times New Roman" panose="02020603050405020304" pitchFamily="18" charset="0"/>
              </a:rPr>
              <a:t>beinvloeden</a:t>
            </a:r>
            <a:r>
              <a:rPr lang="nl-NL" sz="1800" dirty="0">
                <a:effectLst/>
                <a:latin typeface="Arial" panose="020B0604020202020204" pitchFamily="34" charset="0"/>
                <a:ea typeface="Times New Roman" panose="02020603050405020304" pitchFamily="18" charset="0"/>
                <a:cs typeface="Times New Roman" panose="02020603050405020304" pitchFamily="18" charset="0"/>
              </a:rPr>
              <a:t> met de instelling van het diafragma. Een groot diafragma f/2.8 geeft een kleine scherptediepte. Een klein diafragma f/16 geeft een grote scherptediepte.</a:t>
            </a:r>
          </a:p>
          <a:p>
            <a:r>
              <a:rPr lang="nl-NL" sz="1800" dirty="0">
                <a:effectLst/>
                <a:latin typeface="Arial" panose="020B0604020202020204" pitchFamily="34" charset="0"/>
                <a:ea typeface="Times New Roman" panose="02020603050405020304" pitchFamily="18" charset="0"/>
                <a:cs typeface="Times New Roman" panose="02020603050405020304" pitchFamily="18" charset="0"/>
              </a:rPr>
              <a:t>(het grootste diafragmagetal = de grootste scherptediepte).</a:t>
            </a:r>
            <a:br>
              <a:rPr lang="nl-NL" sz="1800" dirty="0">
                <a:effectLst/>
                <a:latin typeface="Arial" panose="020B0604020202020204" pitchFamily="34" charset="0"/>
                <a:ea typeface="Times New Roman" panose="02020603050405020304" pitchFamily="18" charset="0"/>
                <a:cs typeface="Times New Roman" panose="02020603050405020304" pitchFamily="18" charset="0"/>
              </a:rPr>
            </a:br>
            <a:r>
              <a:rPr lang="nl-NL" sz="1800" dirty="0">
                <a:effectLst/>
                <a:latin typeface="Arial" panose="020B0604020202020204" pitchFamily="34" charset="0"/>
                <a:ea typeface="Times New Roman" panose="02020603050405020304" pitchFamily="18" charset="0"/>
                <a:cs typeface="Times New Roman" panose="02020603050405020304" pitchFamily="18" charset="0"/>
              </a:rPr>
              <a:t>Bij smartphones kan dit niet. Daar kun je de scherptediepte verkleinen met de standen ‘portret’ en ‘voedsel’ (of eten, of food net hoe de telefoonfabrikant de stand heeft genoemd)</a:t>
            </a:r>
          </a:p>
          <a:p>
            <a:r>
              <a:rPr lang="nl-NL" sz="1800" dirty="0">
                <a:effectLst/>
                <a:latin typeface="Arial" panose="020B0604020202020204" pitchFamily="34" charset="0"/>
                <a:ea typeface="Times New Roman" panose="02020603050405020304" pitchFamily="18" charset="0"/>
                <a:cs typeface="Times New Roman" panose="02020603050405020304" pitchFamily="18" charset="0"/>
              </a:rPr>
              <a:t> </a:t>
            </a:r>
          </a:p>
          <a:p>
            <a:r>
              <a:rPr lang="nl-NL" sz="1800" dirty="0">
                <a:effectLst/>
                <a:latin typeface="Arial" panose="020B0604020202020204" pitchFamily="34" charset="0"/>
                <a:ea typeface="Times New Roman" panose="02020603050405020304" pitchFamily="18" charset="0"/>
                <a:cs typeface="Times New Roman" panose="02020603050405020304" pitchFamily="18" charset="0"/>
              </a:rPr>
              <a:t>Stel scherp op het onderwerp, bij dieren of mensen op de ogen.</a:t>
            </a:r>
          </a:p>
          <a:p>
            <a:endParaRPr lang="nl-NL" u="none" baseline="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7</a:t>
            </a:fld>
            <a:endParaRPr lang="nl-NL"/>
          </a:p>
        </p:txBody>
      </p:sp>
    </p:spTree>
    <p:extLst>
      <p:ext uri="{BB962C8B-B14F-4D97-AF65-F5344CB8AC3E}">
        <p14:creationId xmlns:p14="http://schemas.microsoft.com/office/powerpoint/2010/main" val="518209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spcBef>
                <a:spcPts val="1200"/>
              </a:spcBef>
              <a:spcAft>
                <a:spcPts val="300"/>
              </a:spcAft>
            </a:pPr>
            <a:r>
              <a:rPr lang="nl-NL" sz="1200" b="1" i="1" dirty="0">
                <a:effectLst/>
                <a:latin typeface="Arial" panose="020B0604020202020204" pitchFamily="34" charset="0"/>
              </a:rPr>
              <a:t>Scherptediepte</a:t>
            </a:r>
          </a:p>
          <a:p>
            <a:r>
              <a:rPr lang="nl-NL" sz="1200" dirty="0">
                <a:effectLst/>
                <a:latin typeface="Arial" panose="020B0604020202020204" pitchFamily="34" charset="0"/>
                <a:ea typeface="Times New Roman" panose="02020603050405020304" pitchFamily="18" charset="0"/>
                <a:cs typeface="Times New Roman" panose="02020603050405020304" pitchFamily="18" charset="0"/>
              </a:rPr>
              <a:t>Met de term scherptediepte wordt het deel in de foto bedoeld dat voor het oog duidelijk gedetailleerd en scherp waarneembaar is.</a:t>
            </a:r>
          </a:p>
          <a:p>
            <a:r>
              <a:rPr lang="nl-NL" sz="1200" dirty="0">
                <a:effectLst/>
                <a:latin typeface="Arial" panose="020B0604020202020204" pitchFamily="34" charset="0"/>
                <a:ea typeface="Times New Roman" panose="02020603050405020304" pitchFamily="18" charset="0"/>
                <a:cs typeface="Times New Roman" panose="02020603050405020304" pitchFamily="18" charset="0"/>
              </a:rPr>
              <a:t>In het algemeen bepaalt de sfeer in een foto of je hem mooi vind of niet. Door te spelen met scherpe en minder scherpe delen van de foto kun je onderwerpen benadrukken of juist naar de achtergrond dringen. Een macro of een portretfoto zijn bij uitstek onderwerpen waarbij de achtergrond weinig tot geen detaillering meer mag hebben. Alle aandacht moet op het onderwerp vallen.</a:t>
            </a:r>
          </a:p>
          <a:p>
            <a:r>
              <a:rPr lang="nl-NL" sz="1200" dirty="0">
                <a:effectLst/>
                <a:latin typeface="Arial" panose="020B0604020202020204" pitchFamily="34" charset="0"/>
                <a:ea typeface="Times New Roman" panose="02020603050405020304" pitchFamily="18" charset="0"/>
                <a:cs typeface="Times New Roman" panose="02020603050405020304" pitchFamily="18" charset="0"/>
              </a:rPr>
              <a:t> </a:t>
            </a:r>
          </a:p>
          <a:p>
            <a:r>
              <a:rPr lang="nl-NL" sz="1200" dirty="0">
                <a:effectLst/>
                <a:latin typeface="Arial" panose="020B0604020202020204" pitchFamily="34" charset="0"/>
                <a:ea typeface="Times New Roman" panose="02020603050405020304" pitchFamily="18" charset="0"/>
                <a:cs typeface="Times New Roman" panose="02020603050405020304" pitchFamily="18" charset="0"/>
              </a:rPr>
              <a:t>Bij spiegelreflexcamera’s kun je de scherptediepte </a:t>
            </a:r>
            <a:r>
              <a:rPr lang="nl-NL" sz="1200" dirty="0" err="1">
                <a:effectLst/>
                <a:latin typeface="Arial" panose="020B0604020202020204" pitchFamily="34" charset="0"/>
                <a:ea typeface="Times New Roman" panose="02020603050405020304" pitchFamily="18" charset="0"/>
                <a:cs typeface="Times New Roman" panose="02020603050405020304" pitchFamily="18" charset="0"/>
              </a:rPr>
              <a:t>beinvloeden</a:t>
            </a:r>
            <a:r>
              <a:rPr lang="nl-NL" sz="1200" dirty="0">
                <a:effectLst/>
                <a:latin typeface="Arial" panose="020B0604020202020204" pitchFamily="34" charset="0"/>
                <a:ea typeface="Times New Roman" panose="02020603050405020304" pitchFamily="18" charset="0"/>
                <a:cs typeface="Times New Roman" panose="02020603050405020304" pitchFamily="18" charset="0"/>
              </a:rPr>
              <a:t> met de instelling van het diafragma. Een groot diafragma f/2.8 geeft een kleine scherptediepte. Een klein diafragma f/16 geeft een grote scherptediepte.</a:t>
            </a:r>
          </a:p>
          <a:p>
            <a:r>
              <a:rPr lang="nl-NL" sz="1200" dirty="0">
                <a:effectLst/>
                <a:latin typeface="Arial" panose="020B0604020202020204" pitchFamily="34" charset="0"/>
                <a:ea typeface="Times New Roman" panose="02020603050405020304" pitchFamily="18" charset="0"/>
                <a:cs typeface="Times New Roman" panose="02020603050405020304" pitchFamily="18" charset="0"/>
              </a:rPr>
              <a:t>(het grootste diafragmagetal = de grootste scherptediepte).</a:t>
            </a:r>
            <a:br>
              <a:rPr lang="nl-NL" sz="1200" dirty="0">
                <a:effectLst/>
                <a:latin typeface="Arial" panose="020B0604020202020204" pitchFamily="34" charset="0"/>
                <a:ea typeface="Times New Roman" panose="02020603050405020304" pitchFamily="18" charset="0"/>
                <a:cs typeface="Times New Roman" panose="02020603050405020304" pitchFamily="18" charset="0"/>
              </a:rPr>
            </a:br>
            <a:r>
              <a:rPr lang="nl-NL" sz="1200" dirty="0">
                <a:effectLst/>
                <a:latin typeface="Arial" panose="020B0604020202020204" pitchFamily="34" charset="0"/>
                <a:ea typeface="Times New Roman" panose="02020603050405020304" pitchFamily="18" charset="0"/>
                <a:cs typeface="Times New Roman" panose="02020603050405020304" pitchFamily="18" charset="0"/>
              </a:rPr>
              <a:t>Bij smartphones kan dit niet. Daar kun je de scherptediepte verkleinen met de standen ‘portret’ en ‘voedsel’ (of eten, of food net hoe de telefoonfabrikant de stand heeft genoemd)</a:t>
            </a:r>
          </a:p>
          <a:p>
            <a:r>
              <a:rPr lang="nl-NL" sz="1200" dirty="0">
                <a:effectLst/>
                <a:latin typeface="Arial" panose="020B0604020202020204" pitchFamily="34" charset="0"/>
                <a:ea typeface="Times New Roman" panose="02020603050405020304" pitchFamily="18" charset="0"/>
                <a:cs typeface="Times New Roman" panose="02020603050405020304" pitchFamily="18" charset="0"/>
              </a:rPr>
              <a:t> </a:t>
            </a:r>
          </a:p>
          <a:p>
            <a:r>
              <a:rPr lang="nl-NL" sz="1200" dirty="0">
                <a:effectLst/>
                <a:latin typeface="Arial" panose="020B0604020202020204" pitchFamily="34" charset="0"/>
                <a:ea typeface="Times New Roman" panose="02020603050405020304" pitchFamily="18" charset="0"/>
                <a:cs typeface="Times New Roman" panose="02020603050405020304" pitchFamily="18" charset="0"/>
              </a:rPr>
              <a:t>Stel scherp op het onderwerp, bij dieren of mensen op de ogen.</a:t>
            </a:r>
          </a:p>
          <a:p>
            <a:endParaRPr lang="nl-NL" u="none" baseline="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8</a:t>
            </a:fld>
            <a:endParaRPr lang="nl-NL"/>
          </a:p>
        </p:txBody>
      </p:sp>
    </p:spTree>
    <p:extLst>
      <p:ext uri="{BB962C8B-B14F-4D97-AF65-F5344CB8AC3E}">
        <p14:creationId xmlns:p14="http://schemas.microsoft.com/office/powerpoint/2010/main" val="33500473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spcBef>
                <a:spcPts val="1200"/>
              </a:spcBef>
              <a:spcAft>
                <a:spcPts val="300"/>
              </a:spcAft>
            </a:pPr>
            <a:r>
              <a:rPr lang="nl-NL" sz="1800" b="1" i="1" u="sng" dirty="0">
                <a:solidFill>
                  <a:srgbClr val="0000FF"/>
                </a:solidFill>
                <a:effectLst/>
                <a:latin typeface="Arial" panose="020B0604020202020204" pitchFamily="34" charset="0"/>
              </a:rPr>
              <a:t>Compositie</a:t>
            </a:r>
            <a:endParaRPr lang="nl-NL" sz="1800" b="1" i="1" dirty="0">
              <a:effectLst/>
              <a:latin typeface="Arial" panose="020B0604020202020204" pitchFamily="34" charset="0"/>
            </a:endParaRPr>
          </a:p>
          <a:p>
            <a:pPr marL="0" lvl="0" indent="0">
              <a:buFont typeface="+mj-lt"/>
              <a:buNone/>
              <a:tabLst>
                <a:tab pos="180340" algn="l"/>
              </a:tabLst>
            </a:pPr>
            <a:r>
              <a:rPr lang="nl-NL" sz="1800" dirty="0">
                <a:effectLst/>
                <a:latin typeface="Arial" panose="020B0604020202020204" pitchFamily="34" charset="0"/>
                <a:ea typeface="Times New Roman" panose="02020603050405020304" pitchFamily="18" charset="0"/>
                <a:cs typeface="Times New Roman" panose="02020603050405020304" pitchFamily="18" charset="0"/>
              </a:rPr>
              <a:t>Draai uw camera eens een kwartslag. De meeste mensen maken vooral ‘liggende’ (horizontale) foto’s. Dat is ideaal voor overzicht of landschap. Maar soms geeft een staand formaat een spannender beeld, omdat het gezichtsveld verkleint wordt. Zorg er wel voor dat u niet te veel ruimte boven het onderwerp laat.</a:t>
            </a:r>
          </a:p>
          <a:p>
            <a:r>
              <a:rPr lang="nl-NL" sz="1800" dirty="0">
                <a:effectLst/>
                <a:latin typeface="Arial" panose="020B0604020202020204" pitchFamily="34" charset="0"/>
                <a:ea typeface="Times New Roman" panose="02020603050405020304" pitchFamily="18" charset="0"/>
                <a:cs typeface="Times New Roman" panose="02020603050405020304" pitchFamily="18" charset="0"/>
              </a:rPr>
              <a:t> </a:t>
            </a:r>
          </a:p>
          <a:p>
            <a:pPr marL="0" lvl="0" indent="0">
              <a:buFont typeface="+mj-lt"/>
              <a:buNone/>
              <a:tabLst>
                <a:tab pos="180340" algn="l"/>
              </a:tabLst>
            </a:pPr>
            <a:r>
              <a:rPr lang="nl-NL" sz="1800" dirty="0">
                <a:effectLst/>
                <a:latin typeface="Arial" panose="020B0604020202020204" pitchFamily="34" charset="0"/>
                <a:ea typeface="Times New Roman" panose="02020603050405020304" pitchFamily="18" charset="0"/>
                <a:cs typeface="Times New Roman" panose="02020603050405020304" pitchFamily="18" charset="0"/>
              </a:rPr>
              <a:t>Als je gewoon een foto wilt maken van een bepaald onderwerp, bijvoorbeeld een kerkje, of een mooie vogel, kiezen veel mensen ervoor deze in het midden van de foto te zetten. Dit levert vaak een saaie foto op.</a:t>
            </a:r>
            <a:br>
              <a:rPr lang="nl-NL" sz="1800" dirty="0">
                <a:effectLst/>
                <a:latin typeface="Arial" panose="020B0604020202020204" pitchFamily="34" charset="0"/>
                <a:ea typeface="Times New Roman" panose="02020603050405020304" pitchFamily="18" charset="0"/>
                <a:cs typeface="Times New Roman" panose="02020603050405020304" pitchFamily="18" charset="0"/>
              </a:rPr>
            </a:br>
            <a:r>
              <a:rPr lang="nl-NL" sz="1800" dirty="0">
                <a:effectLst/>
                <a:latin typeface="Arial" panose="020B0604020202020204" pitchFamily="34" charset="0"/>
                <a:ea typeface="Times New Roman" panose="02020603050405020304" pitchFamily="18" charset="0"/>
                <a:cs typeface="Times New Roman" panose="02020603050405020304" pitchFamily="18" charset="0"/>
              </a:rPr>
              <a:t>Om dit te voorkomen kun je gebruik maken van de regel van derden. </a:t>
            </a:r>
            <a:br>
              <a:rPr lang="nl-NL" sz="1800" dirty="0">
                <a:effectLst/>
                <a:latin typeface="Arial" panose="020B0604020202020204" pitchFamily="34" charset="0"/>
                <a:ea typeface="Times New Roman" panose="02020603050405020304" pitchFamily="18" charset="0"/>
                <a:cs typeface="Times New Roman" panose="02020603050405020304" pitchFamily="18" charset="0"/>
              </a:rPr>
            </a:br>
            <a:r>
              <a:rPr lang="nl-NL" sz="1800" u="sng" dirty="0">
                <a:effectLst/>
                <a:latin typeface="Arial" panose="020B0604020202020204" pitchFamily="34" charset="0"/>
                <a:ea typeface="Times New Roman" panose="02020603050405020304" pitchFamily="18" charset="0"/>
                <a:cs typeface="Times New Roman" panose="02020603050405020304" pitchFamily="18" charset="0"/>
              </a:rPr>
              <a:t>De regel van derden</a:t>
            </a:r>
            <a:r>
              <a:rPr lang="nl-NL" sz="1800" dirty="0">
                <a:effectLst/>
                <a:latin typeface="Arial" panose="020B0604020202020204" pitchFamily="34" charset="0"/>
                <a:ea typeface="Times New Roman" panose="02020603050405020304" pitchFamily="18" charset="0"/>
                <a:cs typeface="Times New Roman" panose="02020603050405020304" pitchFamily="18" charset="0"/>
              </a:rPr>
              <a:t>:</a:t>
            </a:r>
            <a:br>
              <a:rPr lang="nl-NL" sz="1800" dirty="0">
                <a:effectLst/>
                <a:latin typeface="Arial" panose="020B0604020202020204" pitchFamily="34" charset="0"/>
                <a:ea typeface="Times New Roman" panose="02020603050405020304" pitchFamily="18" charset="0"/>
                <a:cs typeface="Times New Roman" panose="02020603050405020304" pitchFamily="18" charset="0"/>
              </a:rPr>
            </a:br>
            <a:r>
              <a:rPr lang="nl-NL" sz="1800" dirty="0">
                <a:effectLst/>
                <a:latin typeface="Arial" panose="020B0604020202020204" pitchFamily="34" charset="0"/>
                <a:ea typeface="Times New Roman" panose="02020603050405020304" pitchFamily="18" charset="0"/>
                <a:cs typeface="Times New Roman" panose="02020603050405020304" pitchFamily="18" charset="0"/>
              </a:rPr>
              <a:t>Bij de regel van derden worden er vier denkbeeldige lijnen getrokken in het beeld van de foto. De lijnen liggen op </a:t>
            </a:r>
            <a:r>
              <a:rPr lang="nl-NL" sz="1800" dirty="0" err="1">
                <a:effectLst/>
                <a:latin typeface="Arial" panose="020B0604020202020204" pitchFamily="34" charset="0"/>
                <a:ea typeface="Times New Roman" panose="02020603050405020304" pitchFamily="18" charset="0"/>
                <a:cs typeface="Times New Roman" panose="02020603050405020304" pitchFamily="18" charset="0"/>
              </a:rPr>
              <a:t>eenderde</a:t>
            </a:r>
            <a:r>
              <a:rPr lang="nl-NL" sz="1800" dirty="0">
                <a:effectLst/>
                <a:latin typeface="Arial" panose="020B0604020202020204" pitchFamily="34" charset="0"/>
                <a:ea typeface="Times New Roman" panose="02020603050405020304" pitchFamily="18" charset="0"/>
                <a:cs typeface="Times New Roman" panose="02020603050405020304" pitchFamily="18" charset="0"/>
              </a:rPr>
              <a:t> en </a:t>
            </a:r>
            <a:r>
              <a:rPr lang="nl-NL" sz="1800" dirty="0" err="1">
                <a:effectLst/>
                <a:latin typeface="Arial" panose="020B0604020202020204" pitchFamily="34" charset="0"/>
                <a:ea typeface="Times New Roman" panose="02020603050405020304" pitchFamily="18" charset="0"/>
                <a:cs typeface="Times New Roman" panose="02020603050405020304" pitchFamily="18" charset="0"/>
              </a:rPr>
              <a:t>tweederde</a:t>
            </a:r>
            <a:r>
              <a:rPr lang="nl-NL" sz="1800" dirty="0">
                <a:effectLst/>
                <a:latin typeface="Arial" panose="020B0604020202020204" pitchFamily="34" charset="0"/>
                <a:ea typeface="Times New Roman" panose="02020603050405020304" pitchFamily="18" charset="0"/>
                <a:cs typeface="Times New Roman" panose="02020603050405020304" pitchFamily="18" charset="0"/>
              </a:rPr>
              <a:t> van de foto, zowel horizontaal als verticaal. Hierdoor wordt het beeld in negen gelijke vlakken verdeeld. </a:t>
            </a:r>
            <a:br>
              <a:rPr lang="nl-NL" sz="1800" dirty="0">
                <a:effectLst/>
                <a:latin typeface="Arial" panose="020B0604020202020204" pitchFamily="34" charset="0"/>
                <a:ea typeface="Times New Roman" panose="02020603050405020304" pitchFamily="18" charset="0"/>
                <a:cs typeface="Times New Roman" panose="02020603050405020304" pitchFamily="18" charset="0"/>
              </a:rPr>
            </a:br>
            <a:r>
              <a:rPr lang="nl-NL" sz="1800" dirty="0">
                <a:effectLst/>
                <a:latin typeface="Arial" panose="020B0604020202020204" pitchFamily="34" charset="0"/>
                <a:ea typeface="Times New Roman" panose="02020603050405020304" pitchFamily="18" charset="0"/>
                <a:cs typeface="Times New Roman" panose="02020603050405020304" pitchFamily="18" charset="0"/>
              </a:rPr>
              <a:t>Volgens de regel van derden zou het belangrijkste deel van de compositie op één van de vier punten moeten staan waar de lijnen elkaar kruisen. </a:t>
            </a:r>
            <a:br>
              <a:rPr lang="nl-NL" sz="1800" dirty="0">
                <a:effectLst/>
                <a:latin typeface="Arial" panose="020B0604020202020204" pitchFamily="34" charset="0"/>
                <a:ea typeface="Times New Roman" panose="02020603050405020304" pitchFamily="18" charset="0"/>
                <a:cs typeface="Times New Roman" panose="02020603050405020304" pitchFamily="18" charset="0"/>
              </a:rPr>
            </a:br>
            <a:r>
              <a:rPr lang="nl-NL" sz="1800" dirty="0">
                <a:effectLst/>
                <a:latin typeface="Arial" panose="020B0604020202020204" pitchFamily="34" charset="0"/>
                <a:ea typeface="Times New Roman" panose="02020603050405020304" pitchFamily="18" charset="0"/>
                <a:cs typeface="Times New Roman" panose="02020603050405020304" pitchFamily="18" charset="0"/>
              </a:rPr>
              <a:t>Voor je gevoel kan dit een onevenwichtige foto opleveren, maar je zult zien dat het onderwerp waar het om gaat in balans wordt gehouden door het 'overblijvende' deel van de foto. Experimenteer dus met de regel van derden.</a:t>
            </a:r>
            <a:br>
              <a:rPr lang="nl-NL" sz="1800" dirty="0">
                <a:effectLst/>
                <a:latin typeface="Verdana" panose="020B0604030504040204" pitchFamily="34" charset="0"/>
                <a:ea typeface="Times New Roman" panose="02020603050405020304" pitchFamily="18" charset="0"/>
                <a:cs typeface="Times New Roman" panose="02020603050405020304" pitchFamily="18" charset="0"/>
              </a:rPr>
            </a:br>
            <a:endParaRPr lang="nl-NL" sz="1800" dirty="0">
              <a:effectLst/>
              <a:latin typeface="Arial" panose="020B0604020202020204" pitchFamily="34" charset="0"/>
              <a:ea typeface="Times New Roman" panose="02020603050405020304" pitchFamily="18" charset="0"/>
              <a:cs typeface="Times New Roman" panose="02020603050405020304" pitchFamily="18" charset="0"/>
            </a:endParaRPr>
          </a:p>
          <a:p>
            <a:r>
              <a:rPr lang="nl-NL" sz="1800" dirty="0">
                <a:effectLst/>
                <a:latin typeface="Arial" panose="020B0604020202020204" pitchFamily="34" charset="0"/>
                <a:ea typeface="Times New Roman" panose="02020603050405020304" pitchFamily="18" charset="0"/>
                <a:cs typeface="Times New Roman" panose="02020603050405020304" pitchFamily="18" charset="0"/>
              </a:rPr>
              <a:t>Let goed op de horizon. Deze moet meestal zuiver horizontaal lopen. Plaats een horizon niet in het midden van een foto. Een hoge horizon suggereert diepte en bij prachtige luchten heeft een lage horizon de voorkeur.</a:t>
            </a:r>
          </a:p>
          <a:p>
            <a:r>
              <a:rPr lang="nl-NL" sz="1800" dirty="0">
                <a:effectLst/>
                <a:latin typeface="Arial" panose="020B0604020202020204" pitchFamily="34" charset="0"/>
                <a:ea typeface="Times New Roman" panose="02020603050405020304" pitchFamily="18" charset="0"/>
                <a:cs typeface="Times New Roman" panose="02020603050405020304" pitchFamily="18" charset="0"/>
              </a:rPr>
              <a:t>    </a:t>
            </a:r>
          </a:p>
          <a:p>
            <a:r>
              <a:rPr lang="nl-NL" sz="1800" dirty="0">
                <a:effectLst/>
                <a:latin typeface="Arial" panose="020B0604020202020204" pitchFamily="34" charset="0"/>
                <a:ea typeface="Times New Roman" panose="02020603050405020304" pitchFamily="18" charset="0"/>
                <a:cs typeface="Times New Roman" panose="02020603050405020304" pitchFamily="18" charset="0"/>
              </a:rPr>
              <a:t>Als je een foto bekijkt zul je merken dat je oog eerst op de lichte onderdelen valt, vervolgens ga je in een bepaalde richting dwalen. Als je ogen niet blijven rusten op een bepaald onderwerp, heeft de fotograaf geen duidelijke keus gemaakt. Een foto wordt mooier en evenwichtiger als je er minder elementen instopt. Zorg dus dat je een duidelijke keus maakt en alles wat de aandacht afleidt van het onderwerp, de gebeurtenis, etc. weglaat. Dit noemt men “de kunst van het weglaten”.</a:t>
            </a:r>
            <a:br>
              <a:rPr lang="nl-NL" sz="1800" dirty="0">
                <a:effectLst/>
                <a:latin typeface="Arial" panose="020B0604020202020204" pitchFamily="34" charset="0"/>
                <a:ea typeface="Times New Roman" panose="02020603050405020304" pitchFamily="18" charset="0"/>
                <a:cs typeface="Times New Roman" panose="02020603050405020304" pitchFamily="18" charset="0"/>
              </a:rPr>
            </a:br>
            <a:r>
              <a:rPr lang="nl-NL" sz="1800" dirty="0">
                <a:effectLst/>
                <a:latin typeface="Arial" panose="020B0604020202020204" pitchFamily="34" charset="0"/>
                <a:ea typeface="Times New Roman" panose="02020603050405020304" pitchFamily="18" charset="0"/>
                <a:cs typeface="Times New Roman" panose="02020603050405020304" pitchFamily="18" charset="0"/>
              </a:rPr>
              <a:t>De “</a:t>
            </a:r>
            <a:r>
              <a:rPr lang="nl-NL" sz="1800" dirty="0" err="1">
                <a:effectLst/>
                <a:latin typeface="Arial" panose="020B0604020202020204" pitchFamily="34" charset="0"/>
                <a:ea typeface="Times New Roman" panose="02020603050405020304" pitchFamily="18" charset="0"/>
                <a:cs typeface="Times New Roman" panose="02020603050405020304" pitchFamily="18" charset="0"/>
              </a:rPr>
              <a:t>lees”volgorde</a:t>
            </a:r>
            <a:r>
              <a:rPr lang="nl-NL" sz="1800" dirty="0">
                <a:effectLst/>
                <a:latin typeface="Arial" panose="020B0604020202020204" pitchFamily="34" charset="0"/>
                <a:ea typeface="Times New Roman" panose="02020603050405020304" pitchFamily="18" charset="0"/>
                <a:cs typeface="Times New Roman" panose="02020603050405020304" pitchFamily="18" charset="0"/>
              </a:rPr>
              <a:t> van een foto loopt (ongemerkt) van linksonder naar rechtsboven. Daarom is een foto vaak pakkender wanneer een aandachtspunt meer rechts in beeld staat.</a:t>
            </a:r>
          </a:p>
          <a:p>
            <a:pPr marL="180340"/>
            <a:r>
              <a:rPr lang="nl-NL" sz="1800" dirty="0">
                <a:effectLst/>
                <a:latin typeface="Arial" panose="020B0604020202020204" pitchFamily="34" charset="0"/>
                <a:ea typeface="Times New Roman" panose="02020603050405020304" pitchFamily="18" charset="0"/>
                <a:cs typeface="Times New Roman" panose="02020603050405020304" pitchFamily="18" charset="0"/>
              </a:rPr>
              <a:t> </a:t>
            </a:r>
          </a:p>
          <a:p>
            <a:endParaRPr lang="nl-NL" u="none" baseline="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9</a:t>
            </a:fld>
            <a:endParaRPr lang="nl-NL"/>
          </a:p>
        </p:txBody>
      </p:sp>
    </p:spTree>
    <p:extLst>
      <p:ext uri="{BB962C8B-B14F-4D97-AF65-F5344CB8AC3E}">
        <p14:creationId xmlns:p14="http://schemas.microsoft.com/office/powerpoint/2010/main" val="32566116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u="none" baseline="0" dirty="0"/>
              <a:t>Kleuren die tegenover elkaar staan in kleurencirkel geven een mooi contrast en dus dynamiek aan de foto.</a:t>
            </a:r>
          </a:p>
          <a:p>
            <a:endParaRPr lang="nl-NL" u="none" dirty="0"/>
          </a:p>
          <a:p>
            <a:r>
              <a:rPr lang="nl-NL" u="none" dirty="0"/>
              <a:t>Als</a:t>
            </a:r>
            <a:r>
              <a:rPr lang="nl-NL" u="none" baseline="0" dirty="0"/>
              <a:t> een persoon opzij kijkt, let er dan op dat er ruimte is in de kijkrichting. Dat geldt ook zo </a:t>
            </a:r>
            <a:r>
              <a:rPr lang="nl-NL" u="none" baseline="0" dirty="0" err="1"/>
              <a:t>mbt</a:t>
            </a:r>
            <a:r>
              <a:rPr lang="nl-NL" u="none" baseline="0" dirty="0"/>
              <a:t> de bewegingsrichting.</a:t>
            </a:r>
          </a:p>
          <a:p>
            <a:endParaRPr lang="nl-NL" u="none" baseline="0" dirty="0"/>
          </a:p>
          <a:p>
            <a:r>
              <a:rPr lang="nl-NL" u="none" baseline="0" dirty="0"/>
              <a:t>Diagonale lijnen in beeld maken een foto spannender en laten je in een bepaalde richting kijken. Vooral bij architectuurfotografie kun je zo heel creatieve foto’s maken.</a:t>
            </a:r>
          </a:p>
          <a:p>
            <a:pPr>
              <a:spcBef>
                <a:spcPts val="1200"/>
              </a:spcBef>
              <a:spcAft>
                <a:spcPts val="300"/>
              </a:spcAft>
            </a:pPr>
            <a:endParaRPr lang="nl-NL" sz="12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10</a:t>
            </a:fld>
            <a:endParaRPr lang="nl-NL"/>
          </a:p>
        </p:txBody>
      </p:sp>
    </p:spTree>
    <p:extLst>
      <p:ext uri="{BB962C8B-B14F-4D97-AF65-F5344CB8AC3E}">
        <p14:creationId xmlns:p14="http://schemas.microsoft.com/office/powerpoint/2010/main" val="41095959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662244-265A-30E2-977F-D69231DC1B45}"/>
              </a:ext>
            </a:extLst>
          </p:cNvPr>
          <p:cNvSpPr>
            <a:spLocks noGrp="1"/>
          </p:cNvSpPr>
          <p:nvPr>
            <p:ph type="ctrTitle"/>
          </p:nvPr>
        </p:nvSpPr>
        <p:spPr>
          <a:xfrm>
            <a:off x="1143000" y="1122363"/>
            <a:ext cx="6858000" cy="2387600"/>
          </a:xfrm>
        </p:spPr>
        <p:txBody>
          <a:bodyPr anchor="b"/>
          <a:lstStyle>
            <a:lvl1pPr algn="ctr">
              <a:defRPr sz="4500"/>
            </a:lvl1pPr>
          </a:lstStyle>
          <a:p>
            <a:r>
              <a:rPr lang="nl-NL"/>
              <a:t>Klik om stijl te bewerken</a:t>
            </a:r>
          </a:p>
        </p:txBody>
      </p:sp>
      <p:sp>
        <p:nvSpPr>
          <p:cNvPr id="3" name="Ondertitel 2">
            <a:extLst>
              <a:ext uri="{FF2B5EF4-FFF2-40B4-BE49-F238E27FC236}">
                <a16:creationId xmlns:a16="http://schemas.microsoft.com/office/drawing/2014/main" id="{37746531-6CE5-4E98-9613-0B101730707C}"/>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C0597B1F-75F2-0B5D-E4CF-9B4661D84A93}"/>
              </a:ext>
            </a:extLst>
          </p:cNvPr>
          <p:cNvSpPr>
            <a:spLocks noGrp="1"/>
          </p:cNvSpPr>
          <p:nvPr>
            <p:ph type="dt" sz="half" idx="10"/>
          </p:nvPr>
        </p:nvSpPr>
        <p:spPr/>
        <p:txBody>
          <a:bodyPr/>
          <a:lstStyle/>
          <a:p>
            <a:fld id="{FB431B67-B36A-448A-B32E-0D19B517FCEA}" type="datetime1">
              <a:rPr lang="en-US" smtClean="0"/>
              <a:t>4/30/2024</a:t>
            </a:fld>
            <a:endParaRPr lang="en-US" dirty="0"/>
          </a:p>
        </p:txBody>
      </p:sp>
      <p:sp>
        <p:nvSpPr>
          <p:cNvPr id="5" name="Tijdelijke aanduiding voor voettekst 4">
            <a:extLst>
              <a:ext uri="{FF2B5EF4-FFF2-40B4-BE49-F238E27FC236}">
                <a16:creationId xmlns:a16="http://schemas.microsoft.com/office/drawing/2014/main" id="{129FD0CB-3DD6-BB4D-6F51-08E2EAFB64B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6C401D0-9606-3CE3-2775-99C71810E741}"/>
              </a:ext>
            </a:extLst>
          </p:cNvPr>
          <p:cNvSpPr>
            <a:spLocks noGrp="1"/>
          </p:cNvSpPr>
          <p:nvPr>
            <p:ph type="sldNum" sz="quarter" idx="12"/>
          </p:nvPr>
        </p:nvSpPr>
        <p:spPr/>
        <p:txBody>
          <a:bodyPr/>
          <a:lstStyle/>
          <a:p>
            <a:fld id="{119D5577-6428-4218-A5EA-A7540F77C96C}" type="slidenum">
              <a:rPr lang="nl-NL" smtClean="0"/>
              <a:t>‹nr.›</a:t>
            </a:fld>
            <a:endParaRPr lang="nl-NL"/>
          </a:p>
        </p:txBody>
      </p:sp>
      <p:pic>
        <p:nvPicPr>
          <p:cNvPr id="7" name="Afbeelding 6">
            <a:extLst>
              <a:ext uri="{FF2B5EF4-FFF2-40B4-BE49-F238E27FC236}">
                <a16:creationId xmlns:a16="http://schemas.microsoft.com/office/drawing/2014/main" id="{84D8A0F4-6553-B945-E1B9-61812CF87B65}"/>
              </a:ext>
            </a:extLst>
          </p:cNvPr>
          <p:cNvPicPr>
            <a:picLocks noChangeAspect="1"/>
          </p:cNvPicPr>
          <p:nvPr userDrawn="1"/>
        </p:nvPicPr>
        <p:blipFill>
          <a:blip r:embed="rId2"/>
          <a:stretch>
            <a:fillRect/>
          </a:stretch>
        </p:blipFill>
        <p:spPr>
          <a:xfrm>
            <a:off x="7016999" y="6411600"/>
            <a:ext cx="1518545" cy="144000"/>
          </a:xfrm>
          <a:prstGeom prst="rect">
            <a:avLst/>
          </a:prstGeom>
        </p:spPr>
      </p:pic>
    </p:spTree>
    <p:extLst>
      <p:ext uri="{BB962C8B-B14F-4D97-AF65-F5344CB8AC3E}">
        <p14:creationId xmlns:p14="http://schemas.microsoft.com/office/powerpoint/2010/main" val="9761074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F57CB2-5E76-6D63-8631-06358D84FB52}"/>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037D48EA-839B-3A87-6152-7366931B8F01}"/>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325673B-4235-159C-883E-A8AE1C4F6701}"/>
              </a:ext>
            </a:extLst>
          </p:cNvPr>
          <p:cNvSpPr>
            <a:spLocks noGrp="1"/>
          </p:cNvSpPr>
          <p:nvPr>
            <p:ph type="dt" sz="half" idx="10"/>
          </p:nvPr>
        </p:nvSpPr>
        <p:spPr/>
        <p:txBody>
          <a:bodyPr/>
          <a:lstStyle/>
          <a:p>
            <a:fld id="{33362611-EBBD-44D9-BBFA-5EB2DAD7C3A6}" type="datetime1">
              <a:rPr lang="en-US" smtClean="0"/>
              <a:t>4/30/2024</a:t>
            </a:fld>
            <a:endParaRPr lang="en-US" dirty="0"/>
          </a:p>
        </p:txBody>
      </p:sp>
      <p:sp>
        <p:nvSpPr>
          <p:cNvPr id="5" name="Tijdelijke aanduiding voor voettekst 4">
            <a:extLst>
              <a:ext uri="{FF2B5EF4-FFF2-40B4-BE49-F238E27FC236}">
                <a16:creationId xmlns:a16="http://schemas.microsoft.com/office/drawing/2014/main" id="{825B61E9-EBAA-AD88-2188-B042911570D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637B17E-D3DF-7E59-AFC2-66B88E878FB0}"/>
              </a:ext>
            </a:extLst>
          </p:cNvPr>
          <p:cNvSpPr>
            <a:spLocks noGrp="1"/>
          </p:cNvSpPr>
          <p:nvPr>
            <p:ph type="sldNum" sz="quarter" idx="12"/>
          </p:nvPr>
        </p:nvSpPr>
        <p:spPr/>
        <p:txBody>
          <a:bodyPr/>
          <a:lstStyle/>
          <a:p>
            <a:fld id="{119D5577-6428-4218-A5EA-A7540F77C96C}" type="slidenum">
              <a:rPr lang="nl-NL" smtClean="0"/>
              <a:t>‹nr.›</a:t>
            </a:fld>
            <a:endParaRPr lang="nl-NL"/>
          </a:p>
        </p:txBody>
      </p:sp>
    </p:spTree>
    <p:extLst>
      <p:ext uri="{BB962C8B-B14F-4D97-AF65-F5344CB8AC3E}">
        <p14:creationId xmlns:p14="http://schemas.microsoft.com/office/powerpoint/2010/main" val="3911883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0D6800AE-3B54-2D7D-D695-DB57E9C251BB}"/>
              </a:ext>
            </a:extLst>
          </p:cNvPr>
          <p:cNvSpPr>
            <a:spLocks noGrp="1"/>
          </p:cNvSpPr>
          <p:nvPr>
            <p:ph type="title" orient="vert"/>
          </p:nvPr>
        </p:nvSpPr>
        <p:spPr>
          <a:xfrm>
            <a:off x="6543675" y="365125"/>
            <a:ext cx="1971675"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CF8EDDB3-1B4E-CB0F-AE0A-8EBAD1524CFC}"/>
              </a:ext>
            </a:extLst>
          </p:cNvPr>
          <p:cNvSpPr>
            <a:spLocks noGrp="1"/>
          </p:cNvSpPr>
          <p:nvPr>
            <p:ph type="body" orient="vert" idx="1"/>
          </p:nvPr>
        </p:nvSpPr>
        <p:spPr>
          <a:xfrm>
            <a:off x="628650" y="365125"/>
            <a:ext cx="5800725"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0774681-E363-0A6D-2DA4-6AD07430A61A}"/>
              </a:ext>
            </a:extLst>
          </p:cNvPr>
          <p:cNvSpPr>
            <a:spLocks noGrp="1"/>
          </p:cNvSpPr>
          <p:nvPr>
            <p:ph type="dt" sz="half" idx="10"/>
          </p:nvPr>
        </p:nvSpPr>
        <p:spPr/>
        <p:txBody>
          <a:bodyPr/>
          <a:lstStyle/>
          <a:p>
            <a:fld id="{F66E28F5-86BD-4F79-A7E3-D7BCED06DB99}" type="datetime1">
              <a:rPr lang="en-US" smtClean="0"/>
              <a:t>4/30/2024</a:t>
            </a:fld>
            <a:endParaRPr lang="en-US" dirty="0"/>
          </a:p>
        </p:txBody>
      </p:sp>
      <p:sp>
        <p:nvSpPr>
          <p:cNvPr id="5" name="Tijdelijke aanduiding voor voettekst 4">
            <a:extLst>
              <a:ext uri="{FF2B5EF4-FFF2-40B4-BE49-F238E27FC236}">
                <a16:creationId xmlns:a16="http://schemas.microsoft.com/office/drawing/2014/main" id="{E4CFC8DC-045B-3062-D9E1-96AA69F67B5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99A9DF5-BA5A-8D27-DEBC-19E704669C5F}"/>
              </a:ext>
            </a:extLst>
          </p:cNvPr>
          <p:cNvSpPr>
            <a:spLocks noGrp="1"/>
          </p:cNvSpPr>
          <p:nvPr>
            <p:ph type="sldNum" sz="quarter" idx="12"/>
          </p:nvPr>
        </p:nvSpPr>
        <p:spPr/>
        <p:txBody>
          <a:bodyPr/>
          <a:lstStyle/>
          <a:p>
            <a:fld id="{119D5577-6428-4218-A5EA-A7540F77C96C}" type="slidenum">
              <a:rPr lang="nl-NL" smtClean="0"/>
              <a:t>‹nr.›</a:t>
            </a:fld>
            <a:endParaRPr lang="nl-NL"/>
          </a:p>
        </p:txBody>
      </p:sp>
    </p:spTree>
    <p:extLst>
      <p:ext uri="{BB962C8B-B14F-4D97-AF65-F5344CB8AC3E}">
        <p14:creationId xmlns:p14="http://schemas.microsoft.com/office/powerpoint/2010/main" val="3994961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594A76-84C7-A001-B27E-6BBA2DBD7F6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A8B9E66A-9CB4-D356-F220-437F96103D31}"/>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E41B1F6-B604-3E11-63BA-96BD7D9345F9}"/>
              </a:ext>
            </a:extLst>
          </p:cNvPr>
          <p:cNvSpPr>
            <a:spLocks noGrp="1"/>
          </p:cNvSpPr>
          <p:nvPr>
            <p:ph type="dt" sz="half" idx="10"/>
          </p:nvPr>
        </p:nvSpPr>
        <p:spPr/>
        <p:txBody>
          <a:bodyPr/>
          <a:lstStyle/>
          <a:p>
            <a:fld id="{C0C04A90-0C85-4FC3-89F5-AC5470BAAF64}" type="datetime1">
              <a:rPr lang="en-US" smtClean="0"/>
              <a:t>4/30/2024</a:t>
            </a:fld>
            <a:endParaRPr lang="en-US" dirty="0"/>
          </a:p>
        </p:txBody>
      </p:sp>
      <p:sp>
        <p:nvSpPr>
          <p:cNvPr id="5" name="Tijdelijke aanduiding voor voettekst 4">
            <a:extLst>
              <a:ext uri="{FF2B5EF4-FFF2-40B4-BE49-F238E27FC236}">
                <a16:creationId xmlns:a16="http://schemas.microsoft.com/office/drawing/2014/main" id="{FAA63371-4FCD-CB32-0E15-E515497EC50F}"/>
              </a:ext>
            </a:extLst>
          </p:cNvPr>
          <p:cNvSpPr>
            <a:spLocks noGrp="1"/>
          </p:cNvSpPr>
          <p:nvPr>
            <p:ph type="ftr" sz="quarter" idx="11"/>
          </p:nvPr>
        </p:nvSpPr>
        <p:spPr/>
        <p:txBody>
          <a:bodyPr/>
          <a:lstStyle/>
          <a:p>
            <a:endParaRPr lang="nl-NL" dirty="0"/>
          </a:p>
        </p:txBody>
      </p:sp>
      <p:sp>
        <p:nvSpPr>
          <p:cNvPr id="6" name="Tijdelijke aanduiding voor dianummer 5">
            <a:extLst>
              <a:ext uri="{FF2B5EF4-FFF2-40B4-BE49-F238E27FC236}">
                <a16:creationId xmlns:a16="http://schemas.microsoft.com/office/drawing/2014/main" id="{6274FECF-5CD9-EC45-F8DD-C4FD72BD4730}"/>
              </a:ext>
            </a:extLst>
          </p:cNvPr>
          <p:cNvSpPr>
            <a:spLocks noGrp="1"/>
          </p:cNvSpPr>
          <p:nvPr>
            <p:ph type="sldNum" sz="quarter" idx="12"/>
          </p:nvPr>
        </p:nvSpPr>
        <p:spPr/>
        <p:txBody>
          <a:bodyPr/>
          <a:lstStyle/>
          <a:p>
            <a:fld id="{119D5577-6428-4218-A5EA-A7540F77C96C}" type="slidenum">
              <a:rPr lang="nl-NL" smtClean="0"/>
              <a:t>‹nr.›</a:t>
            </a:fld>
            <a:endParaRPr lang="nl-NL"/>
          </a:p>
        </p:txBody>
      </p:sp>
      <p:cxnSp>
        <p:nvCxnSpPr>
          <p:cNvPr id="7" name="Rechte verbindingslijn 6">
            <a:extLst>
              <a:ext uri="{FF2B5EF4-FFF2-40B4-BE49-F238E27FC236}">
                <a16:creationId xmlns:a16="http://schemas.microsoft.com/office/drawing/2014/main" id="{C6E83046-3416-B723-3573-40A46C7CBB1B}"/>
              </a:ext>
            </a:extLst>
          </p:cNvPr>
          <p:cNvCxnSpPr/>
          <p:nvPr userDrawn="1"/>
        </p:nvCxnSpPr>
        <p:spPr>
          <a:xfrm>
            <a:off x="606821" y="6237312"/>
            <a:ext cx="7938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Afbeelding 7">
            <a:extLst>
              <a:ext uri="{FF2B5EF4-FFF2-40B4-BE49-F238E27FC236}">
                <a16:creationId xmlns:a16="http://schemas.microsoft.com/office/drawing/2014/main" id="{CC6C726D-5F6F-AD3E-EF45-E7E02AD07534}"/>
              </a:ext>
            </a:extLst>
          </p:cNvPr>
          <p:cNvPicPr>
            <a:picLocks noChangeAspect="1"/>
          </p:cNvPicPr>
          <p:nvPr userDrawn="1"/>
        </p:nvPicPr>
        <p:blipFill>
          <a:blip r:embed="rId2"/>
          <a:stretch>
            <a:fillRect/>
          </a:stretch>
        </p:blipFill>
        <p:spPr>
          <a:xfrm>
            <a:off x="7016999" y="6411600"/>
            <a:ext cx="1518545" cy="144000"/>
          </a:xfrm>
          <a:prstGeom prst="rect">
            <a:avLst/>
          </a:prstGeom>
        </p:spPr>
      </p:pic>
    </p:spTree>
    <p:extLst>
      <p:ext uri="{BB962C8B-B14F-4D97-AF65-F5344CB8AC3E}">
        <p14:creationId xmlns:p14="http://schemas.microsoft.com/office/powerpoint/2010/main" val="40694487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05A7F1-189D-C4A0-F8FD-B6ADC670140B}"/>
              </a:ext>
            </a:extLst>
          </p:cNvPr>
          <p:cNvSpPr>
            <a:spLocks noGrp="1"/>
          </p:cNvSpPr>
          <p:nvPr>
            <p:ph type="title"/>
          </p:nvPr>
        </p:nvSpPr>
        <p:spPr>
          <a:xfrm>
            <a:off x="623888" y="1709739"/>
            <a:ext cx="7886700" cy="2852737"/>
          </a:xfrm>
        </p:spPr>
        <p:txBody>
          <a:bodyPr anchor="b"/>
          <a:lstStyle>
            <a:lvl1pPr>
              <a:defRPr sz="4500"/>
            </a:lvl1pPr>
          </a:lstStyle>
          <a:p>
            <a:r>
              <a:rPr lang="nl-NL"/>
              <a:t>Klik om stijl te bewerken</a:t>
            </a:r>
          </a:p>
        </p:txBody>
      </p:sp>
      <p:sp>
        <p:nvSpPr>
          <p:cNvPr id="3" name="Tijdelijke aanduiding voor tekst 2">
            <a:extLst>
              <a:ext uri="{FF2B5EF4-FFF2-40B4-BE49-F238E27FC236}">
                <a16:creationId xmlns:a16="http://schemas.microsoft.com/office/drawing/2014/main" id="{7E5C5AC7-EF5D-B9A8-BBA3-EB3DE6CB7857}"/>
              </a:ext>
            </a:extLst>
          </p:cNvPr>
          <p:cNvSpPr>
            <a:spLocks noGrp="1"/>
          </p:cNvSpPr>
          <p:nvPr>
            <p:ph type="body" idx="1"/>
          </p:nvPr>
        </p:nvSpPr>
        <p:spPr>
          <a:xfrm>
            <a:off x="623888" y="4589464"/>
            <a:ext cx="7886700" cy="1500187"/>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BAB09DF5-A036-4A48-13D1-08BE439EFC85}"/>
              </a:ext>
            </a:extLst>
          </p:cNvPr>
          <p:cNvSpPr>
            <a:spLocks noGrp="1"/>
          </p:cNvSpPr>
          <p:nvPr>
            <p:ph type="dt" sz="half" idx="10"/>
          </p:nvPr>
        </p:nvSpPr>
        <p:spPr/>
        <p:txBody>
          <a:bodyPr/>
          <a:lstStyle/>
          <a:p>
            <a:fld id="{50B7457A-4EF0-4407-A107-2B863FE40AE0}" type="datetime1">
              <a:rPr lang="en-US" smtClean="0"/>
              <a:t>4/30/2024</a:t>
            </a:fld>
            <a:endParaRPr lang="en-US" dirty="0"/>
          </a:p>
        </p:txBody>
      </p:sp>
      <p:sp>
        <p:nvSpPr>
          <p:cNvPr id="5" name="Tijdelijke aanduiding voor voettekst 4">
            <a:extLst>
              <a:ext uri="{FF2B5EF4-FFF2-40B4-BE49-F238E27FC236}">
                <a16:creationId xmlns:a16="http://schemas.microsoft.com/office/drawing/2014/main" id="{962D5763-ED02-1B02-899E-06856F6303B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9013ACB-F039-212D-C847-7105BC10A6D1}"/>
              </a:ext>
            </a:extLst>
          </p:cNvPr>
          <p:cNvSpPr>
            <a:spLocks noGrp="1"/>
          </p:cNvSpPr>
          <p:nvPr>
            <p:ph type="sldNum" sz="quarter" idx="12"/>
          </p:nvPr>
        </p:nvSpPr>
        <p:spPr/>
        <p:txBody>
          <a:bodyPr/>
          <a:lstStyle/>
          <a:p>
            <a:fld id="{119D5577-6428-4218-A5EA-A7540F77C96C}" type="slidenum">
              <a:rPr lang="nl-NL" smtClean="0"/>
              <a:t>‹nr.›</a:t>
            </a:fld>
            <a:endParaRPr lang="nl-NL"/>
          </a:p>
        </p:txBody>
      </p:sp>
      <p:cxnSp>
        <p:nvCxnSpPr>
          <p:cNvPr id="7" name="Rechte verbindingslijn 6">
            <a:extLst>
              <a:ext uri="{FF2B5EF4-FFF2-40B4-BE49-F238E27FC236}">
                <a16:creationId xmlns:a16="http://schemas.microsoft.com/office/drawing/2014/main" id="{E3FF3D18-0298-C1E8-13AD-6FB70537CA9B}"/>
              </a:ext>
            </a:extLst>
          </p:cNvPr>
          <p:cNvCxnSpPr/>
          <p:nvPr userDrawn="1"/>
        </p:nvCxnSpPr>
        <p:spPr>
          <a:xfrm>
            <a:off x="606821" y="6237312"/>
            <a:ext cx="7938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Afbeelding 7">
            <a:extLst>
              <a:ext uri="{FF2B5EF4-FFF2-40B4-BE49-F238E27FC236}">
                <a16:creationId xmlns:a16="http://schemas.microsoft.com/office/drawing/2014/main" id="{98041649-68FC-4CDD-3D23-9F33AEED67AB}"/>
              </a:ext>
            </a:extLst>
          </p:cNvPr>
          <p:cNvPicPr>
            <a:picLocks noChangeAspect="1"/>
          </p:cNvPicPr>
          <p:nvPr userDrawn="1"/>
        </p:nvPicPr>
        <p:blipFill>
          <a:blip r:embed="rId2"/>
          <a:stretch>
            <a:fillRect/>
          </a:stretch>
        </p:blipFill>
        <p:spPr>
          <a:xfrm>
            <a:off x="7016999" y="6411600"/>
            <a:ext cx="1518545" cy="144000"/>
          </a:xfrm>
          <a:prstGeom prst="rect">
            <a:avLst/>
          </a:prstGeom>
        </p:spPr>
      </p:pic>
    </p:spTree>
    <p:extLst>
      <p:ext uri="{BB962C8B-B14F-4D97-AF65-F5344CB8AC3E}">
        <p14:creationId xmlns:p14="http://schemas.microsoft.com/office/powerpoint/2010/main" val="18635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FA513F-782F-2541-84B5-888F57A7EDCC}"/>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2CD5C653-E2B2-A7D2-217B-7CFCB694D963}"/>
              </a:ext>
            </a:extLst>
          </p:cNvPr>
          <p:cNvSpPr>
            <a:spLocks noGrp="1"/>
          </p:cNvSpPr>
          <p:nvPr>
            <p:ph sz="half" idx="1"/>
          </p:nvPr>
        </p:nvSpPr>
        <p:spPr>
          <a:xfrm>
            <a:off x="628650" y="1825625"/>
            <a:ext cx="38862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C1611070-316B-B6C2-C65A-BA144A1A1691}"/>
              </a:ext>
            </a:extLst>
          </p:cNvPr>
          <p:cNvSpPr>
            <a:spLocks noGrp="1"/>
          </p:cNvSpPr>
          <p:nvPr>
            <p:ph sz="half" idx="2"/>
          </p:nvPr>
        </p:nvSpPr>
        <p:spPr>
          <a:xfrm>
            <a:off x="4629150" y="1825625"/>
            <a:ext cx="38862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1C8F13D1-F95B-6053-2086-C4F3678E9A46}"/>
              </a:ext>
            </a:extLst>
          </p:cNvPr>
          <p:cNvSpPr>
            <a:spLocks noGrp="1"/>
          </p:cNvSpPr>
          <p:nvPr>
            <p:ph type="dt" sz="half" idx="10"/>
          </p:nvPr>
        </p:nvSpPr>
        <p:spPr/>
        <p:txBody>
          <a:bodyPr/>
          <a:lstStyle/>
          <a:p>
            <a:fld id="{9F5C52AD-EFAC-4A89-B065-26EDB9730A0D}" type="datetime1">
              <a:rPr lang="en-US" smtClean="0"/>
              <a:t>4/30/2024</a:t>
            </a:fld>
            <a:endParaRPr lang="en-US" dirty="0"/>
          </a:p>
        </p:txBody>
      </p:sp>
      <p:sp>
        <p:nvSpPr>
          <p:cNvPr id="6" name="Tijdelijke aanduiding voor voettekst 5">
            <a:extLst>
              <a:ext uri="{FF2B5EF4-FFF2-40B4-BE49-F238E27FC236}">
                <a16:creationId xmlns:a16="http://schemas.microsoft.com/office/drawing/2014/main" id="{F994E464-32B2-0D14-524F-27825852C560}"/>
              </a:ext>
            </a:extLst>
          </p:cNvPr>
          <p:cNvSpPr>
            <a:spLocks noGrp="1"/>
          </p:cNvSpPr>
          <p:nvPr>
            <p:ph type="ftr" sz="quarter" idx="11"/>
          </p:nvPr>
        </p:nvSpPr>
        <p:spPr/>
        <p:txBody>
          <a:bodyPr/>
          <a:lstStyle/>
          <a:p>
            <a:endParaRPr lang="nl-NL" dirty="0"/>
          </a:p>
        </p:txBody>
      </p:sp>
      <p:sp>
        <p:nvSpPr>
          <p:cNvPr id="7" name="Tijdelijke aanduiding voor dianummer 6">
            <a:extLst>
              <a:ext uri="{FF2B5EF4-FFF2-40B4-BE49-F238E27FC236}">
                <a16:creationId xmlns:a16="http://schemas.microsoft.com/office/drawing/2014/main" id="{B3A4AEF7-8207-C31D-F9F0-FCBE01B34FFC}"/>
              </a:ext>
            </a:extLst>
          </p:cNvPr>
          <p:cNvSpPr>
            <a:spLocks noGrp="1"/>
          </p:cNvSpPr>
          <p:nvPr>
            <p:ph type="sldNum" sz="quarter" idx="12"/>
          </p:nvPr>
        </p:nvSpPr>
        <p:spPr/>
        <p:txBody>
          <a:bodyPr/>
          <a:lstStyle/>
          <a:p>
            <a:fld id="{119D5577-6428-4218-A5EA-A7540F77C96C}" type="slidenum">
              <a:rPr lang="nl-NL" smtClean="0"/>
              <a:t>‹nr.›</a:t>
            </a:fld>
            <a:endParaRPr lang="nl-NL"/>
          </a:p>
        </p:txBody>
      </p:sp>
      <p:cxnSp>
        <p:nvCxnSpPr>
          <p:cNvPr id="8" name="Rechte verbindingslijn 7">
            <a:extLst>
              <a:ext uri="{FF2B5EF4-FFF2-40B4-BE49-F238E27FC236}">
                <a16:creationId xmlns:a16="http://schemas.microsoft.com/office/drawing/2014/main" id="{11723868-6BC8-B03F-9D0D-F6895765138D}"/>
              </a:ext>
            </a:extLst>
          </p:cNvPr>
          <p:cNvCxnSpPr/>
          <p:nvPr userDrawn="1"/>
        </p:nvCxnSpPr>
        <p:spPr>
          <a:xfrm>
            <a:off x="606821" y="6237312"/>
            <a:ext cx="7938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9" name="Afbeelding 8">
            <a:extLst>
              <a:ext uri="{FF2B5EF4-FFF2-40B4-BE49-F238E27FC236}">
                <a16:creationId xmlns:a16="http://schemas.microsoft.com/office/drawing/2014/main" id="{B3A52373-5654-489F-58B3-21B3C1BF4030}"/>
              </a:ext>
            </a:extLst>
          </p:cNvPr>
          <p:cNvPicPr>
            <a:picLocks noChangeAspect="1"/>
          </p:cNvPicPr>
          <p:nvPr userDrawn="1"/>
        </p:nvPicPr>
        <p:blipFill>
          <a:blip r:embed="rId2"/>
          <a:stretch>
            <a:fillRect/>
          </a:stretch>
        </p:blipFill>
        <p:spPr>
          <a:xfrm>
            <a:off x="7016999" y="6411600"/>
            <a:ext cx="1518545" cy="144000"/>
          </a:xfrm>
          <a:prstGeom prst="rect">
            <a:avLst/>
          </a:prstGeom>
        </p:spPr>
      </p:pic>
    </p:spTree>
    <p:extLst>
      <p:ext uri="{BB962C8B-B14F-4D97-AF65-F5344CB8AC3E}">
        <p14:creationId xmlns:p14="http://schemas.microsoft.com/office/powerpoint/2010/main" val="1449933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3C1632-45D3-7ACD-494B-8D6B1D2A76FB}"/>
              </a:ext>
            </a:extLst>
          </p:cNvPr>
          <p:cNvSpPr>
            <a:spLocks noGrp="1"/>
          </p:cNvSpPr>
          <p:nvPr>
            <p:ph type="title"/>
          </p:nvPr>
        </p:nvSpPr>
        <p:spPr>
          <a:xfrm>
            <a:off x="629841" y="365126"/>
            <a:ext cx="78867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9CB3C45A-C0AA-EA7C-63BD-38974E1B0A67}"/>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0885D2EA-1BF9-3AA0-19A2-355C6AADD335}"/>
              </a:ext>
            </a:extLst>
          </p:cNvPr>
          <p:cNvSpPr>
            <a:spLocks noGrp="1"/>
          </p:cNvSpPr>
          <p:nvPr>
            <p:ph sz="half" idx="2"/>
          </p:nvPr>
        </p:nvSpPr>
        <p:spPr>
          <a:xfrm>
            <a:off x="629842" y="2505075"/>
            <a:ext cx="3868340"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0F242D5F-10CE-1D6A-7F5D-2D3CFDCC70D2}"/>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9FFF252C-0EF5-6B20-4F02-6DC1C19582BE}"/>
              </a:ext>
            </a:extLst>
          </p:cNvPr>
          <p:cNvSpPr>
            <a:spLocks noGrp="1"/>
          </p:cNvSpPr>
          <p:nvPr>
            <p:ph sz="quarter" idx="4"/>
          </p:nvPr>
        </p:nvSpPr>
        <p:spPr>
          <a:xfrm>
            <a:off x="4629150" y="2505075"/>
            <a:ext cx="3887391"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FE3F99C9-4F46-2A80-A2AA-CF1C2F8C7187}"/>
              </a:ext>
            </a:extLst>
          </p:cNvPr>
          <p:cNvSpPr>
            <a:spLocks noGrp="1"/>
          </p:cNvSpPr>
          <p:nvPr>
            <p:ph type="dt" sz="half" idx="10"/>
          </p:nvPr>
        </p:nvSpPr>
        <p:spPr/>
        <p:txBody>
          <a:bodyPr/>
          <a:lstStyle/>
          <a:p>
            <a:fld id="{2DB7AE00-2D21-4FD0-82A8-EB9524136EE7}" type="datetime1">
              <a:rPr lang="en-US" smtClean="0"/>
              <a:t>4/30/2024</a:t>
            </a:fld>
            <a:endParaRPr lang="en-US" dirty="0"/>
          </a:p>
        </p:txBody>
      </p:sp>
      <p:sp>
        <p:nvSpPr>
          <p:cNvPr id="8" name="Tijdelijke aanduiding voor voettekst 7">
            <a:extLst>
              <a:ext uri="{FF2B5EF4-FFF2-40B4-BE49-F238E27FC236}">
                <a16:creationId xmlns:a16="http://schemas.microsoft.com/office/drawing/2014/main" id="{196D0FB5-C636-285B-360D-65ED505F941B}"/>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C82DD546-7CB1-4891-0CA2-2CCA4365B2DD}"/>
              </a:ext>
            </a:extLst>
          </p:cNvPr>
          <p:cNvSpPr>
            <a:spLocks noGrp="1"/>
          </p:cNvSpPr>
          <p:nvPr>
            <p:ph type="sldNum" sz="quarter" idx="12"/>
          </p:nvPr>
        </p:nvSpPr>
        <p:spPr/>
        <p:txBody>
          <a:bodyPr/>
          <a:lstStyle/>
          <a:p>
            <a:fld id="{119D5577-6428-4218-A5EA-A7540F77C96C}" type="slidenum">
              <a:rPr lang="nl-NL" smtClean="0"/>
              <a:t>‹nr.›</a:t>
            </a:fld>
            <a:endParaRPr lang="nl-NL"/>
          </a:p>
        </p:txBody>
      </p:sp>
      <p:cxnSp>
        <p:nvCxnSpPr>
          <p:cNvPr id="10" name="Rechte verbindingslijn 9">
            <a:extLst>
              <a:ext uri="{FF2B5EF4-FFF2-40B4-BE49-F238E27FC236}">
                <a16:creationId xmlns:a16="http://schemas.microsoft.com/office/drawing/2014/main" id="{1E42A9C4-E096-7D28-6795-144C831E4687}"/>
              </a:ext>
            </a:extLst>
          </p:cNvPr>
          <p:cNvCxnSpPr/>
          <p:nvPr userDrawn="1"/>
        </p:nvCxnSpPr>
        <p:spPr>
          <a:xfrm>
            <a:off x="606821" y="6237312"/>
            <a:ext cx="7938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1" name="Afbeelding 10">
            <a:extLst>
              <a:ext uri="{FF2B5EF4-FFF2-40B4-BE49-F238E27FC236}">
                <a16:creationId xmlns:a16="http://schemas.microsoft.com/office/drawing/2014/main" id="{AD2C5335-E111-1149-2F8C-F1E85C500691}"/>
              </a:ext>
            </a:extLst>
          </p:cNvPr>
          <p:cNvPicPr>
            <a:picLocks noChangeAspect="1"/>
          </p:cNvPicPr>
          <p:nvPr userDrawn="1"/>
        </p:nvPicPr>
        <p:blipFill>
          <a:blip r:embed="rId2"/>
          <a:stretch>
            <a:fillRect/>
          </a:stretch>
        </p:blipFill>
        <p:spPr>
          <a:xfrm>
            <a:off x="7016999" y="6411600"/>
            <a:ext cx="1518545" cy="144000"/>
          </a:xfrm>
          <a:prstGeom prst="rect">
            <a:avLst/>
          </a:prstGeom>
        </p:spPr>
      </p:pic>
    </p:spTree>
    <p:extLst>
      <p:ext uri="{BB962C8B-B14F-4D97-AF65-F5344CB8AC3E}">
        <p14:creationId xmlns:p14="http://schemas.microsoft.com/office/powerpoint/2010/main" val="3480160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D8783C-C413-FF5F-7903-5E41E04737C6}"/>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2A63E27C-36A4-04B4-FCCD-DC6041355400}"/>
              </a:ext>
            </a:extLst>
          </p:cNvPr>
          <p:cNvSpPr>
            <a:spLocks noGrp="1"/>
          </p:cNvSpPr>
          <p:nvPr>
            <p:ph type="dt" sz="half" idx="10"/>
          </p:nvPr>
        </p:nvSpPr>
        <p:spPr/>
        <p:txBody>
          <a:bodyPr/>
          <a:lstStyle/>
          <a:p>
            <a:fld id="{7791BAE4-1CC4-4FCA-9B66-A6422D9E0E8F}" type="datetime1">
              <a:rPr lang="en-US" smtClean="0"/>
              <a:t>4/30/2024</a:t>
            </a:fld>
            <a:endParaRPr lang="en-US" dirty="0"/>
          </a:p>
        </p:txBody>
      </p:sp>
      <p:sp>
        <p:nvSpPr>
          <p:cNvPr id="4" name="Tijdelijke aanduiding voor voettekst 3">
            <a:extLst>
              <a:ext uri="{FF2B5EF4-FFF2-40B4-BE49-F238E27FC236}">
                <a16:creationId xmlns:a16="http://schemas.microsoft.com/office/drawing/2014/main" id="{AD38E9D7-7D61-FFFE-18BA-6384EFACF484}"/>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5BAC22E2-708D-F8CF-70E0-EE515F7AAA01}"/>
              </a:ext>
            </a:extLst>
          </p:cNvPr>
          <p:cNvSpPr>
            <a:spLocks noGrp="1"/>
          </p:cNvSpPr>
          <p:nvPr>
            <p:ph type="sldNum" sz="quarter" idx="12"/>
          </p:nvPr>
        </p:nvSpPr>
        <p:spPr/>
        <p:txBody>
          <a:bodyPr/>
          <a:lstStyle/>
          <a:p>
            <a:fld id="{119D5577-6428-4218-A5EA-A7540F77C96C}" type="slidenum">
              <a:rPr lang="nl-NL" smtClean="0"/>
              <a:t>‹nr.›</a:t>
            </a:fld>
            <a:endParaRPr lang="nl-NL"/>
          </a:p>
        </p:txBody>
      </p:sp>
      <p:cxnSp>
        <p:nvCxnSpPr>
          <p:cNvPr id="6" name="Rechte verbindingslijn 5">
            <a:extLst>
              <a:ext uri="{FF2B5EF4-FFF2-40B4-BE49-F238E27FC236}">
                <a16:creationId xmlns:a16="http://schemas.microsoft.com/office/drawing/2014/main" id="{C991D18B-51D8-B5EB-ADC9-FBBBAA0DC6C6}"/>
              </a:ext>
            </a:extLst>
          </p:cNvPr>
          <p:cNvCxnSpPr/>
          <p:nvPr userDrawn="1"/>
        </p:nvCxnSpPr>
        <p:spPr>
          <a:xfrm>
            <a:off x="606821" y="6237312"/>
            <a:ext cx="7938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7" name="Afbeelding 6">
            <a:extLst>
              <a:ext uri="{FF2B5EF4-FFF2-40B4-BE49-F238E27FC236}">
                <a16:creationId xmlns:a16="http://schemas.microsoft.com/office/drawing/2014/main" id="{7F499C77-B614-3A90-6734-4979FC2E37F7}"/>
              </a:ext>
            </a:extLst>
          </p:cNvPr>
          <p:cNvPicPr>
            <a:picLocks noChangeAspect="1"/>
          </p:cNvPicPr>
          <p:nvPr userDrawn="1"/>
        </p:nvPicPr>
        <p:blipFill>
          <a:blip r:embed="rId2"/>
          <a:stretch>
            <a:fillRect/>
          </a:stretch>
        </p:blipFill>
        <p:spPr>
          <a:xfrm>
            <a:off x="7016999" y="6411600"/>
            <a:ext cx="1518545" cy="144000"/>
          </a:xfrm>
          <a:prstGeom prst="rect">
            <a:avLst/>
          </a:prstGeom>
        </p:spPr>
      </p:pic>
    </p:spTree>
    <p:extLst>
      <p:ext uri="{BB962C8B-B14F-4D97-AF65-F5344CB8AC3E}">
        <p14:creationId xmlns:p14="http://schemas.microsoft.com/office/powerpoint/2010/main" val="1271409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C7822CD6-2581-D447-A691-A577CDB15750}"/>
              </a:ext>
            </a:extLst>
          </p:cNvPr>
          <p:cNvSpPr>
            <a:spLocks noGrp="1"/>
          </p:cNvSpPr>
          <p:nvPr>
            <p:ph type="dt" sz="half" idx="10"/>
          </p:nvPr>
        </p:nvSpPr>
        <p:spPr/>
        <p:txBody>
          <a:bodyPr/>
          <a:lstStyle/>
          <a:p>
            <a:fld id="{DA74319C-F1E7-497B-B0CA-7F470F188D10}" type="datetime1">
              <a:rPr lang="en-US" smtClean="0"/>
              <a:t>4/30/2024</a:t>
            </a:fld>
            <a:endParaRPr lang="en-US" dirty="0"/>
          </a:p>
        </p:txBody>
      </p:sp>
      <p:sp>
        <p:nvSpPr>
          <p:cNvPr id="3" name="Tijdelijke aanduiding voor voettekst 2">
            <a:extLst>
              <a:ext uri="{FF2B5EF4-FFF2-40B4-BE49-F238E27FC236}">
                <a16:creationId xmlns:a16="http://schemas.microsoft.com/office/drawing/2014/main" id="{34BD007D-C1DB-068B-49EE-738780D3CCA4}"/>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12BC2943-6331-1390-D101-DDE377C635B4}"/>
              </a:ext>
            </a:extLst>
          </p:cNvPr>
          <p:cNvSpPr>
            <a:spLocks noGrp="1"/>
          </p:cNvSpPr>
          <p:nvPr>
            <p:ph type="sldNum" sz="quarter" idx="12"/>
          </p:nvPr>
        </p:nvSpPr>
        <p:spPr/>
        <p:txBody>
          <a:bodyPr/>
          <a:lstStyle/>
          <a:p>
            <a:fld id="{119D5577-6428-4218-A5EA-A7540F77C96C}" type="slidenum">
              <a:rPr lang="nl-NL" smtClean="0"/>
              <a:t>‹nr.›</a:t>
            </a:fld>
            <a:endParaRPr lang="nl-NL"/>
          </a:p>
        </p:txBody>
      </p:sp>
    </p:spTree>
    <p:extLst>
      <p:ext uri="{BB962C8B-B14F-4D97-AF65-F5344CB8AC3E}">
        <p14:creationId xmlns:p14="http://schemas.microsoft.com/office/powerpoint/2010/main" val="996202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54B911-7549-7FDA-D548-1656F355467F}"/>
              </a:ext>
            </a:extLst>
          </p:cNvPr>
          <p:cNvSpPr>
            <a:spLocks noGrp="1"/>
          </p:cNvSpPr>
          <p:nvPr>
            <p:ph type="title"/>
          </p:nvPr>
        </p:nvSpPr>
        <p:spPr>
          <a:xfrm>
            <a:off x="629841" y="457200"/>
            <a:ext cx="2949178" cy="1600200"/>
          </a:xfrm>
        </p:spPr>
        <p:txBody>
          <a:bodyPr anchor="b"/>
          <a:lstStyle>
            <a:lvl1pPr>
              <a:defRPr sz="2400"/>
            </a:lvl1pPr>
          </a:lstStyle>
          <a:p>
            <a:r>
              <a:rPr lang="nl-NL"/>
              <a:t>Klik om stijl te bewerken</a:t>
            </a:r>
          </a:p>
        </p:txBody>
      </p:sp>
      <p:sp>
        <p:nvSpPr>
          <p:cNvPr id="3" name="Tijdelijke aanduiding voor inhoud 2">
            <a:extLst>
              <a:ext uri="{FF2B5EF4-FFF2-40B4-BE49-F238E27FC236}">
                <a16:creationId xmlns:a16="http://schemas.microsoft.com/office/drawing/2014/main" id="{4F7D050E-F56A-6531-1757-4C5DCCB181DA}"/>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29A7FA90-2368-60C2-8F85-0A20119B7A0C}"/>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66278A0C-6C39-7850-01F5-05E230F163AD}"/>
              </a:ext>
            </a:extLst>
          </p:cNvPr>
          <p:cNvSpPr>
            <a:spLocks noGrp="1"/>
          </p:cNvSpPr>
          <p:nvPr>
            <p:ph type="dt" sz="half" idx="10"/>
          </p:nvPr>
        </p:nvSpPr>
        <p:spPr/>
        <p:txBody>
          <a:bodyPr/>
          <a:lstStyle/>
          <a:p>
            <a:fld id="{AD7D02CB-29CA-4BEE-B4E3-C2111AC008B1}" type="datetime1">
              <a:rPr lang="en-US" smtClean="0"/>
              <a:t>4/30/2024</a:t>
            </a:fld>
            <a:endParaRPr lang="en-US" dirty="0"/>
          </a:p>
        </p:txBody>
      </p:sp>
      <p:sp>
        <p:nvSpPr>
          <p:cNvPr id="6" name="Tijdelijke aanduiding voor voettekst 5">
            <a:extLst>
              <a:ext uri="{FF2B5EF4-FFF2-40B4-BE49-F238E27FC236}">
                <a16:creationId xmlns:a16="http://schemas.microsoft.com/office/drawing/2014/main" id="{8FB0F6A0-E289-B0A5-F4DB-0326A44D29B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DB947AE-BA1D-68F5-7935-45401BD41175}"/>
              </a:ext>
            </a:extLst>
          </p:cNvPr>
          <p:cNvSpPr>
            <a:spLocks noGrp="1"/>
          </p:cNvSpPr>
          <p:nvPr>
            <p:ph type="sldNum" sz="quarter" idx="12"/>
          </p:nvPr>
        </p:nvSpPr>
        <p:spPr/>
        <p:txBody>
          <a:bodyPr/>
          <a:lstStyle/>
          <a:p>
            <a:fld id="{119D5577-6428-4218-A5EA-A7540F77C96C}" type="slidenum">
              <a:rPr lang="nl-NL" smtClean="0"/>
              <a:t>‹nr.›</a:t>
            </a:fld>
            <a:endParaRPr lang="nl-NL"/>
          </a:p>
        </p:txBody>
      </p:sp>
      <p:cxnSp>
        <p:nvCxnSpPr>
          <p:cNvPr id="8" name="Rechte verbindingslijn 7">
            <a:extLst>
              <a:ext uri="{FF2B5EF4-FFF2-40B4-BE49-F238E27FC236}">
                <a16:creationId xmlns:a16="http://schemas.microsoft.com/office/drawing/2014/main" id="{CECA0CCD-9119-8DB2-A0CA-BF535D124F00}"/>
              </a:ext>
            </a:extLst>
          </p:cNvPr>
          <p:cNvCxnSpPr/>
          <p:nvPr userDrawn="1"/>
        </p:nvCxnSpPr>
        <p:spPr>
          <a:xfrm>
            <a:off x="606821" y="6237312"/>
            <a:ext cx="7938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9" name="Afbeelding 8">
            <a:extLst>
              <a:ext uri="{FF2B5EF4-FFF2-40B4-BE49-F238E27FC236}">
                <a16:creationId xmlns:a16="http://schemas.microsoft.com/office/drawing/2014/main" id="{C5916488-DF88-1F35-365C-2A6A0C764E0A}"/>
              </a:ext>
            </a:extLst>
          </p:cNvPr>
          <p:cNvPicPr>
            <a:picLocks noChangeAspect="1"/>
          </p:cNvPicPr>
          <p:nvPr userDrawn="1"/>
        </p:nvPicPr>
        <p:blipFill>
          <a:blip r:embed="rId2"/>
          <a:stretch>
            <a:fillRect/>
          </a:stretch>
        </p:blipFill>
        <p:spPr>
          <a:xfrm>
            <a:off x="7016999" y="6411600"/>
            <a:ext cx="1518545" cy="144000"/>
          </a:xfrm>
          <a:prstGeom prst="rect">
            <a:avLst/>
          </a:prstGeom>
        </p:spPr>
      </p:pic>
    </p:spTree>
    <p:extLst>
      <p:ext uri="{BB962C8B-B14F-4D97-AF65-F5344CB8AC3E}">
        <p14:creationId xmlns:p14="http://schemas.microsoft.com/office/powerpoint/2010/main" val="967875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C1AA08-1397-A592-56C9-B14211D1568A}"/>
              </a:ext>
            </a:extLst>
          </p:cNvPr>
          <p:cNvSpPr>
            <a:spLocks noGrp="1"/>
          </p:cNvSpPr>
          <p:nvPr>
            <p:ph type="title"/>
          </p:nvPr>
        </p:nvSpPr>
        <p:spPr>
          <a:xfrm>
            <a:off x="629841" y="457200"/>
            <a:ext cx="2949178" cy="1600200"/>
          </a:xfrm>
        </p:spPr>
        <p:txBody>
          <a:bodyPr anchor="b"/>
          <a:lstStyle>
            <a:lvl1pPr>
              <a:defRPr sz="2400"/>
            </a:lvl1pPr>
          </a:lstStyle>
          <a:p>
            <a:r>
              <a:rPr lang="nl-NL"/>
              <a:t>Klik om stijl te bewerken</a:t>
            </a:r>
          </a:p>
        </p:txBody>
      </p:sp>
      <p:sp>
        <p:nvSpPr>
          <p:cNvPr id="3" name="Tijdelijke aanduiding voor afbeelding 2">
            <a:extLst>
              <a:ext uri="{FF2B5EF4-FFF2-40B4-BE49-F238E27FC236}">
                <a16:creationId xmlns:a16="http://schemas.microsoft.com/office/drawing/2014/main" id="{13D19C9C-1A78-EC66-E277-DF0BCFADD385}"/>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nl-NL"/>
          </a:p>
        </p:txBody>
      </p:sp>
      <p:sp>
        <p:nvSpPr>
          <p:cNvPr id="4" name="Tijdelijke aanduiding voor tekst 3">
            <a:extLst>
              <a:ext uri="{FF2B5EF4-FFF2-40B4-BE49-F238E27FC236}">
                <a16:creationId xmlns:a16="http://schemas.microsoft.com/office/drawing/2014/main" id="{79910479-F6C6-3C61-4EFE-3DD6E903100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F76F504B-2466-E626-DC0B-8CC22CC1A076}"/>
              </a:ext>
            </a:extLst>
          </p:cNvPr>
          <p:cNvSpPr>
            <a:spLocks noGrp="1"/>
          </p:cNvSpPr>
          <p:nvPr>
            <p:ph type="dt" sz="half" idx="10"/>
          </p:nvPr>
        </p:nvSpPr>
        <p:spPr/>
        <p:txBody>
          <a:bodyPr/>
          <a:lstStyle/>
          <a:p>
            <a:fld id="{C838DBB7-3496-453F-9D7B-30FEBC56D6F7}" type="datetime1">
              <a:rPr lang="en-US" smtClean="0"/>
              <a:t>4/30/2024</a:t>
            </a:fld>
            <a:endParaRPr lang="en-US" dirty="0"/>
          </a:p>
        </p:txBody>
      </p:sp>
      <p:sp>
        <p:nvSpPr>
          <p:cNvPr id="6" name="Tijdelijke aanduiding voor voettekst 5">
            <a:extLst>
              <a:ext uri="{FF2B5EF4-FFF2-40B4-BE49-F238E27FC236}">
                <a16:creationId xmlns:a16="http://schemas.microsoft.com/office/drawing/2014/main" id="{310705AD-BD18-CD2E-9260-B54116DA06D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67B6905-27EA-F91B-7927-2899A1CC5222}"/>
              </a:ext>
            </a:extLst>
          </p:cNvPr>
          <p:cNvSpPr>
            <a:spLocks noGrp="1"/>
          </p:cNvSpPr>
          <p:nvPr>
            <p:ph type="sldNum" sz="quarter" idx="12"/>
          </p:nvPr>
        </p:nvSpPr>
        <p:spPr/>
        <p:txBody>
          <a:bodyPr/>
          <a:lstStyle/>
          <a:p>
            <a:fld id="{119D5577-6428-4218-A5EA-A7540F77C96C}" type="slidenum">
              <a:rPr lang="nl-NL" smtClean="0"/>
              <a:t>‹nr.›</a:t>
            </a:fld>
            <a:endParaRPr lang="nl-NL"/>
          </a:p>
        </p:txBody>
      </p:sp>
      <p:pic>
        <p:nvPicPr>
          <p:cNvPr id="8" name="Afbeelding 7">
            <a:extLst>
              <a:ext uri="{FF2B5EF4-FFF2-40B4-BE49-F238E27FC236}">
                <a16:creationId xmlns:a16="http://schemas.microsoft.com/office/drawing/2014/main" id="{C0DB985A-9405-12B7-33D2-874ABBEFB530}"/>
              </a:ext>
            </a:extLst>
          </p:cNvPr>
          <p:cNvPicPr>
            <a:picLocks noChangeAspect="1"/>
          </p:cNvPicPr>
          <p:nvPr userDrawn="1"/>
        </p:nvPicPr>
        <p:blipFill>
          <a:blip r:embed="rId2"/>
          <a:stretch>
            <a:fillRect/>
          </a:stretch>
        </p:blipFill>
        <p:spPr>
          <a:xfrm>
            <a:off x="7016999" y="6411600"/>
            <a:ext cx="1518545" cy="144000"/>
          </a:xfrm>
          <a:prstGeom prst="rect">
            <a:avLst/>
          </a:prstGeom>
        </p:spPr>
      </p:pic>
    </p:spTree>
    <p:extLst>
      <p:ext uri="{BB962C8B-B14F-4D97-AF65-F5344CB8AC3E}">
        <p14:creationId xmlns:p14="http://schemas.microsoft.com/office/powerpoint/2010/main" val="16612193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1E1ED980-1F4C-E0D9-E3DF-06E8875F23B7}"/>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C4964586-DB74-BD2D-0B98-5AF51EC0C197}"/>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CC64F01-499F-363C-F04D-6C5A5CD60961}"/>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82000"/>
                  </a:schemeClr>
                </a:solidFill>
              </a:defRPr>
            </a:lvl1pPr>
          </a:lstStyle>
          <a:p>
            <a:fld id="{21ACA0C4-5FD0-48C4-B90F-3E5DC9DE8C9F}" type="datetime1">
              <a:rPr lang="en-US" smtClean="0"/>
              <a:t>4/30/2024</a:t>
            </a:fld>
            <a:endParaRPr lang="en-US" dirty="0"/>
          </a:p>
        </p:txBody>
      </p:sp>
      <p:sp>
        <p:nvSpPr>
          <p:cNvPr id="5" name="Tijdelijke aanduiding voor voettekst 4">
            <a:extLst>
              <a:ext uri="{FF2B5EF4-FFF2-40B4-BE49-F238E27FC236}">
                <a16:creationId xmlns:a16="http://schemas.microsoft.com/office/drawing/2014/main" id="{307D2934-B58E-A83B-DF24-004B03BD5958}"/>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nl-NL" dirty="0"/>
          </a:p>
        </p:txBody>
      </p:sp>
      <p:sp>
        <p:nvSpPr>
          <p:cNvPr id="6" name="Tijdelijke aanduiding voor dianummer 5">
            <a:extLst>
              <a:ext uri="{FF2B5EF4-FFF2-40B4-BE49-F238E27FC236}">
                <a16:creationId xmlns:a16="http://schemas.microsoft.com/office/drawing/2014/main" id="{59C48977-8F16-F560-C91C-D3F8962F4FF2}"/>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82000"/>
                  </a:schemeClr>
                </a:solidFill>
              </a:defRPr>
            </a:lvl1pPr>
          </a:lstStyle>
          <a:p>
            <a:fld id="{119D5577-6428-4218-A5EA-A7540F77C96C}" type="slidenum">
              <a:rPr lang="nl-NL" smtClean="0"/>
              <a:pPr/>
              <a:t>‹nr.›</a:t>
            </a:fld>
            <a:endParaRPr lang="nl-NL"/>
          </a:p>
        </p:txBody>
      </p:sp>
    </p:spTree>
    <p:extLst>
      <p:ext uri="{BB962C8B-B14F-4D97-AF65-F5344CB8AC3E}">
        <p14:creationId xmlns:p14="http://schemas.microsoft.com/office/powerpoint/2010/main" val="121565389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2.png"/><Relationship Id="rId7"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2.jpg"/><Relationship Id="rId5" Type="http://schemas.openxmlformats.org/officeDocument/2006/relationships/image" Target="../media/image21.jpeg"/><Relationship Id="rId4" Type="http://schemas.openxmlformats.org/officeDocument/2006/relationships/image" Target="../media/image4.png"/><Relationship Id="rId9" Type="http://schemas.openxmlformats.org/officeDocument/2006/relationships/image" Target="../media/image25.jp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8.jp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7.jpg"/><Relationship Id="rId5" Type="http://schemas.openxmlformats.org/officeDocument/2006/relationships/image" Target="../media/image26.jpe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8" Type="http://schemas.openxmlformats.org/officeDocument/2006/relationships/image" Target="../media/image33.png"/><Relationship Id="rId13" Type="http://schemas.microsoft.com/office/2007/relationships/hdphoto" Target="../media/hdphoto4.wdp"/><Relationship Id="rId18" Type="http://schemas.openxmlformats.org/officeDocument/2006/relationships/image" Target="../media/image38.png"/><Relationship Id="rId3" Type="http://schemas.openxmlformats.org/officeDocument/2006/relationships/image" Target="../media/image2.png"/><Relationship Id="rId7" Type="http://schemas.microsoft.com/office/2007/relationships/hdphoto" Target="../media/hdphoto1.wdp"/><Relationship Id="rId12" Type="http://schemas.openxmlformats.org/officeDocument/2006/relationships/image" Target="../media/image35.png"/><Relationship Id="rId17" Type="http://schemas.microsoft.com/office/2007/relationships/hdphoto" Target="../media/hdphoto6.wdp"/><Relationship Id="rId2" Type="http://schemas.openxmlformats.org/officeDocument/2006/relationships/notesSlide" Target="../notesSlides/notesSlide12.xml"/><Relationship Id="rId16" Type="http://schemas.openxmlformats.org/officeDocument/2006/relationships/image" Target="../media/image37.png"/><Relationship Id="rId20" Type="http://schemas.openxmlformats.org/officeDocument/2006/relationships/image" Target="../media/image39.jpeg"/><Relationship Id="rId1" Type="http://schemas.openxmlformats.org/officeDocument/2006/relationships/slideLayout" Target="../slideLayouts/slideLayout2.xml"/><Relationship Id="rId6" Type="http://schemas.openxmlformats.org/officeDocument/2006/relationships/image" Target="../media/image32.png"/><Relationship Id="rId11" Type="http://schemas.microsoft.com/office/2007/relationships/hdphoto" Target="../media/hdphoto3.wdp"/><Relationship Id="rId5" Type="http://schemas.openxmlformats.org/officeDocument/2006/relationships/image" Target="../media/image31.jpg"/><Relationship Id="rId15" Type="http://schemas.microsoft.com/office/2007/relationships/hdphoto" Target="../media/hdphoto5.wdp"/><Relationship Id="rId10" Type="http://schemas.openxmlformats.org/officeDocument/2006/relationships/image" Target="../media/image34.png"/><Relationship Id="rId19" Type="http://schemas.microsoft.com/office/2007/relationships/hdphoto" Target="../media/hdphoto7.wdp"/><Relationship Id="rId4" Type="http://schemas.openxmlformats.org/officeDocument/2006/relationships/image" Target="../media/image30.jpeg"/><Relationship Id="rId9" Type="http://schemas.microsoft.com/office/2007/relationships/hdphoto" Target="../media/hdphoto2.wdp"/><Relationship Id="rId14" Type="http://schemas.openxmlformats.org/officeDocument/2006/relationships/image" Target="../media/image36.png"/></Relationships>
</file>

<file path=ppt/slides/_rels/slide14.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image" Target="../media/image4.png"/><Relationship Id="rId7" Type="http://schemas.openxmlformats.org/officeDocument/2006/relationships/image" Target="../media/image42.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1.jpg"/><Relationship Id="rId5" Type="http://schemas.openxmlformats.org/officeDocument/2006/relationships/image" Target="../media/image2.png"/><Relationship Id="rId4" Type="http://schemas.openxmlformats.org/officeDocument/2006/relationships/image" Target="../media/image40.jpeg"/><Relationship Id="rId9" Type="http://schemas.openxmlformats.org/officeDocument/2006/relationships/image" Target="../media/image44.jpeg"/></Relationships>
</file>

<file path=ppt/slides/_rels/slide15.xml.rels><?xml version="1.0" encoding="UTF-8" standalone="yes"?>
<Relationships xmlns="http://schemas.openxmlformats.org/package/2006/relationships"><Relationship Id="rId3" Type="http://schemas.openxmlformats.org/officeDocument/2006/relationships/image" Target="../media/image45.jpeg"/><Relationship Id="rId7" Type="http://schemas.openxmlformats.org/officeDocument/2006/relationships/image" Target="../media/image4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49.jpg"/><Relationship Id="rId7" Type="http://schemas.openxmlformats.org/officeDocument/2006/relationships/image" Target="../media/image51.jp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50.jp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53.jpg"/><Relationship Id="rId4" Type="http://schemas.openxmlformats.org/officeDocument/2006/relationships/image" Target="../media/image52.jpg"/></Relationships>
</file>

<file path=ppt/slides/_rels/slide18.xml.rels><?xml version="1.0" encoding="UTF-8" standalone="yes"?>
<Relationships xmlns="http://schemas.openxmlformats.org/package/2006/relationships"><Relationship Id="rId8" Type="http://schemas.openxmlformats.org/officeDocument/2006/relationships/image" Target="../media/image58.jpeg"/><Relationship Id="rId3" Type="http://schemas.openxmlformats.org/officeDocument/2006/relationships/image" Target="../media/image2.png"/><Relationship Id="rId7" Type="http://schemas.openxmlformats.org/officeDocument/2006/relationships/image" Target="../media/image57.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6.jpeg"/><Relationship Id="rId5" Type="http://schemas.openxmlformats.org/officeDocument/2006/relationships/image" Target="../media/image55.jpg"/><Relationship Id="rId4" Type="http://schemas.openxmlformats.org/officeDocument/2006/relationships/image" Target="../media/image54.jpg"/><Relationship Id="rId9" Type="http://schemas.openxmlformats.org/officeDocument/2006/relationships/image" Target="../media/image59.jpg"/></Relationships>
</file>

<file path=ppt/slides/_rels/slide19.xml.rels><?xml version="1.0" encoding="UTF-8" standalone="yes"?>
<Relationships xmlns="http://schemas.openxmlformats.org/package/2006/relationships"><Relationship Id="rId8" Type="http://schemas.openxmlformats.org/officeDocument/2006/relationships/image" Target="../media/image64.jpg"/><Relationship Id="rId3" Type="http://schemas.openxmlformats.org/officeDocument/2006/relationships/image" Target="../media/image2.png"/><Relationship Id="rId7" Type="http://schemas.openxmlformats.org/officeDocument/2006/relationships/image" Target="../media/image63.jp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62.jpg"/><Relationship Id="rId5" Type="http://schemas.openxmlformats.org/officeDocument/2006/relationships/image" Target="../media/image61.jpg"/><Relationship Id="rId4" Type="http://schemas.openxmlformats.org/officeDocument/2006/relationships/image" Target="../media/image60.jp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67.jpg"/><Relationship Id="rId3" Type="http://schemas.openxmlformats.org/officeDocument/2006/relationships/image" Target="../media/image2.png"/><Relationship Id="rId7" Type="http://schemas.openxmlformats.org/officeDocument/2006/relationships/hyperlink" Target="https://www.tiktok.com/@brigittegth/video/7326622526224731425"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s://www.tiktok.com/@brigittegth/video/7302202951618104608" TargetMode="External"/><Relationship Id="rId5" Type="http://schemas.openxmlformats.org/officeDocument/2006/relationships/image" Target="../media/image66.jpg"/><Relationship Id="rId4" Type="http://schemas.openxmlformats.org/officeDocument/2006/relationships/image" Target="../media/image65.jpg"/><Relationship Id="rId9" Type="http://schemas.openxmlformats.org/officeDocument/2006/relationships/image" Target="../media/image68.png"/></Relationships>
</file>

<file path=ppt/slides/_rels/slide21.xml.rels><?xml version="1.0" encoding="UTF-8" standalone="yes"?>
<Relationships xmlns="http://schemas.openxmlformats.org/package/2006/relationships"><Relationship Id="rId8" Type="http://schemas.openxmlformats.org/officeDocument/2006/relationships/image" Target="../media/image72.jpeg"/><Relationship Id="rId3" Type="http://schemas.openxmlformats.org/officeDocument/2006/relationships/image" Target="../media/image2.png"/><Relationship Id="rId7" Type="http://schemas.openxmlformats.org/officeDocument/2006/relationships/image" Target="../media/image71.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70.jpg"/><Relationship Id="rId10" Type="http://schemas.openxmlformats.org/officeDocument/2006/relationships/image" Target="../media/image74.jpg"/><Relationship Id="rId4" Type="http://schemas.openxmlformats.org/officeDocument/2006/relationships/image" Target="../media/image69.png"/><Relationship Id="rId9" Type="http://schemas.openxmlformats.org/officeDocument/2006/relationships/image" Target="../media/image73.jpg"/></Relationships>
</file>

<file path=ppt/slides/_rels/slide22.xml.rels><?xml version="1.0" encoding="UTF-8" standalone="yes"?>
<Relationships xmlns="http://schemas.openxmlformats.org/package/2006/relationships"><Relationship Id="rId8" Type="http://schemas.openxmlformats.org/officeDocument/2006/relationships/image" Target="../media/image78.jpg"/><Relationship Id="rId3" Type="http://schemas.openxmlformats.org/officeDocument/2006/relationships/image" Target="../media/image2.png"/><Relationship Id="rId7" Type="http://schemas.openxmlformats.org/officeDocument/2006/relationships/image" Target="../media/image77.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76.jpg"/><Relationship Id="rId5" Type="http://schemas.openxmlformats.org/officeDocument/2006/relationships/image" Target="../media/image75.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8" Type="http://schemas.openxmlformats.org/officeDocument/2006/relationships/image" Target="../media/image83.jpeg"/><Relationship Id="rId3" Type="http://schemas.openxmlformats.org/officeDocument/2006/relationships/image" Target="../media/image2.png"/><Relationship Id="rId7" Type="http://schemas.openxmlformats.org/officeDocument/2006/relationships/image" Target="../media/image82.jp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81.jpg"/><Relationship Id="rId11" Type="http://schemas.openxmlformats.org/officeDocument/2006/relationships/image" Target="../media/image86.jpg"/><Relationship Id="rId5" Type="http://schemas.openxmlformats.org/officeDocument/2006/relationships/image" Target="../media/image80.png"/><Relationship Id="rId10" Type="http://schemas.openxmlformats.org/officeDocument/2006/relationships/image" Target="../media/image85.png"/><Relationship Id="rId4" Type="http://schemas.openxmlformats.org/officeDocument/2006/relationships/image" Target="../media/image79.jpg"/><Relationship Id="rId9" Type="http://schemas.openxmlformats.org/officeDocument/2006/relationships/image" Target="../media/image84.jp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0.jp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89.jpg"/><Relationship Id="rId5" Type="http://schemas.openxmlformats.org/officeDocument/2006/relationships/image" Target="../media/image88.png"/><Relationship Id="rId4" Type="http://schemas.openxmlformats.org/officeDocument/2006/relationships/image" Target="../media/image87.jp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91.jpe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94.jpeg"/><Relationship Id="rId5" Type="http://schemas.openxmlformats.org/officeDocument/2006/relationships/image" Target="../media/image93.JPG"/><Relationship Id="rId4" Type="http://schemas.openxmlformats.org/officeDocument/2006/relationships/image" Target="../media/image92.jp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95.jp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9.jpe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98.jpeg"/><Relationship Id="rId5" Type="http://schemas.openxmlformats.org/officeDocument/2006/relationships/image" Target="../media/image97.jpeg"/><Relationship Id="rId4" Type="http://schemas.openxmlformats.org/officeDocument/2006/relationships/image" Target="../media/image96.jpe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100.jpg"/><Relationship Id="rId4" Type="http://schemas.openxmlformats.org/officeDocument/2006/relationships/hyperlink" Target="https://fotowedstrijd.hcc.n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g"/><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7.jpg"/><Relationship Id="rId5" Type="http://schemas.openxmlformats.org/officeDocument/2006/relationships/image" Target="../media/image4.pn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84065" y="0"/>
            <a:ext cx="7117769" cy="1249734"/>
          </a:xfrm>
        </p:spPr>
        <p:txBody>
          <a:bodyPr>
            <a:noAutofit/>
          </a:bodyPr>
          <a:lstStyle/>
          <a:p>
            <a:r>
              <a:rPr lang="nl-NL" sz="4000" b="1" dirty="0">
                <a:solidFill>
                  <a:srgbClr val="DA0812"/>
                </a:solidFill>
                <a:latin typeface="Exotc350 Bd BT" panose="04030805050B02020A03" pitchFamily="82" charset="0"/>
              </a:rPr>
              <a:t>Fotograferen met je smartphone</a:t>
            </a:r>
          </a:p>
        </p:txBody>
      </p:sp>
      <p:sp>
        <p:nvSpPr>
          <p:cNvPr id="3" name="Tekstvak 2"/>
          <p:cNvSpPr txBox="1"/>
          <p:nvPr/>
        </p:nvSpPr>
        <p:spPr>
          <a:xfrm>
            <a:off x="1258060" y="5629631"/>
            <a:ext cx="6627877" cy="369332"/>
          </a:xfrm>
          <a:prstGeom prst="rect">
            <a:avLst/>
          </a:prstGeom>
          <a:noFill/>
        </p:spPr>
        <p:txBody>
          <a:bodyPr wrap="square" rtlCol="0">
            <a:spAutoFit/>
          </a:bodyPr>
          <a:lstStyle/>
          <a:p>
            <a:pPr algn="ctr"/>
            <a:r>
              <a:rPr lang="nl-NL" dirty="0"/>
              <a:t>Auteur: Brigitte van Berkel</a:t>
            </a:r>
          </a:p>
        </p:txBody>
      </p:sp>
      <p:grpSp>
        <p:nvGrpSpPr>
          <p:cNvPr id="8" name="Groep 7">
            <a:extLst>
              <a:ext uri="{FF2B5EF4-FFF2-40B4-BE49-F238E27FC236}">
                <a16:creationId xmlns:a16="http://schemas.microsoft.com/office/drawing/2014/main" id="{5C5D08BA-B28B-08F4-4729-B76D93C0CB23}"/>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6772BA75-16B4-B17A-8593-0959E4F36853}"/>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6" name="Afbeelding 5" descr="Afbeelding met schermopname, Graphics, ontwerp&#10;&#10;Automatisch gegenereerde beschrijving">
              <a:extLst>
                <a:ext uri="{FF2B5EF4-FFF2-40B4-BE49-F238E27FC236}">
                  <a16:creationId xmlns:a16="http://schemas.microsoft.com/office/drawing/2014/main" id="{75B711A5-6199-F453-AD2F-794D04BF24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pic>
        <p:nvPicPr>
          <p:cNvPr id="11" name="Afbeelding 10" descr="Afbeelding met collage, persoon, kunst&#10;&#10;Automatisch gegenereerde beschrijving">
            <a:extLst>
              <a:ext uri="{FF2B5EF4-FFF2-40B4-BE49-F238E27FC236}">
                <a16:creationId xmlns:a16="http://schemas.microsoft.com/office/drawing/2014/main" id="{935910FD-CA3E-FF0C-45EA-5837EB6F6D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0985" y="1064021"/>
            <a:ext cx="4382026" cy="4382026"/>
          </a:xfrm>
          <a:prstGeom prst="rect">
            <a:avLst/>
          </a:prstGeom>
        </p:spPr>
      </p:pic>
    </p:spTree>
    <p:extLst>
      <p:ext uri="{BB962C8B-B14F-4D97-AF65-F5344CB8AC3E}">
        <p14:creationId xmlns:p14="http://schemas.microsoft.com/office/powerpoint/2010/main" val="32277371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Compositie</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10</a:t>
            </a:fld>
            <a:endParaRPr lang="nl-NL"/>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Basisregels</a:t>
            </a:r>
          </a:p>
        </p:txBody>
      </p:sp>
      <p:sp>
        <p:nvSpPr>
          <p:cNvPr id="14" name="Tijdelijke aanduiding voor inhoud 2">
            <a:extLst>
              <a:ext uri="{FF2B5EF4-FFF2-40B4-BE49-F238E27FC236}">
                <a16:creationId xmlns:a16="http://schemas.microsoft.com/office/drawing/2014/main" id="{2EAFE12D-1EB1-44E1-F2AF-5C5687264D38}"/>
              </a:ext>
            </a:extLst>
          </p:cNvPr>
          <p:cNvSpPr>
            <a:spLocks noGrp="1"/>
          </p:cNvSpPr>
          <p:nvPr>
            <p:ph idx="1"/>
          </p:nvPr>
        </p:nvSpPr>
        <p:spPr>
          <a:xfrm>
            <a:off x="463580" y="1016361"/>
            <a:ext cx="8216840" cy="4267924"/>
          </a:xfrm>
        </p:spPr>
        <p:txBody>
          <a:bodyPr>
            <a:normAutofit/>
          </a:bodyPr>
          <a:lstStyle/>
          <a:p>
            <a:pPr marL="0" indent="0">
              <a:buNone/>
            </a:pPr>
            <a:endParaRPr lang="nl-NL" sz="2000" dirty="0"/>
          </a:p>
          <a:p>
            <a:pPr lvl="1">
              <a:buBlip>
                <a:blip r:embed="rId4"/>
              </a:buBlip>
            </a:pPr>
            <a:r>
              <a:rPr lang="nl-NL" sz="1600" dirty="0"/>
              <a:t>Tegenoverliggende kleuren geven dynamiek</a:t>
            </a:r>
          </a:p>
          <a:p>
            <a:pPr lvl="1">
              <a:buBlip>
                <a:blip r:embed="rId4"/>
              </a:buBlip>
            </a:pPr>
            <a:r>
              <a:rPr lang="nl-NL" sz="1600" dirty="0"/>
              <a:t>Houd ruimte in kijkrichting / bewegingsrichting</a:t>
            </a:r>
          </a:p>
          <a:p>
            <a:pPr lvl="1">
              <a:buBlip>
                <a:blip r:embed="rId4"/>
              </a:buBlip>
            </a:pPr>
            <a:r>
              <a:rPr lang="nl-NL" sz="1600" dirty="0"/>
              <a:t>Maak gebruik van lijnenspel en diagonalen</a:t>
            </a:r>
            <a:br>
              <a:rPr lang="nl-NL" sz="2600" dirty="0"/>
            </a:br>
            <a:endParaRPr lang="nl-NL" sz="2600" dirty="0"/>
          </a:p>
          <a:p>
            <a:pPr marL="342900" lvl="1" indent="0">
              <a:buNone/>
            </a:pPr>
            <a:br>
              <a:rPr lang="nl-NL" sz="1752" dirty="0"/>
            </a:br>
            <a:endParaRPr lang="nl-NL" sz="1752" dirty="0"/>
          </a:p>
          <a:p>
            <a:pPr marL="0" indent="0">
              <a:buNone/>
            </a:pPr>
            <a:br>
              <a:rPr lang="nl-NL" sz="2052" dirty="0"/>
            </a:br>
            <a:endParaRPr lang="nl-NL" sz="2052" dirty="0"/>
          </a:p>
        </p:txBody>
      </p:sp>
      <p:pic>
        <p:nvPicPr>
          <p:cNvPr id="12" name="Afbeelding 11" descr="Afbeelding met persoon, schoeisel, kleding, overdekt&#10;&#10;Automatisch gegenereerde beschrijving">
            <a:extLst>
              <a:ext uri="{FF2B5EF4-FFF2-40B4-BE49-F238E27FC236}">
                <a16:creationId xmlns:a16="http://schemas.microsoft.com/office/drawing/2014/main" id="{8D72B6B2-E997-B505-25F5-5F713AC8523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13199" y="2392174"/>
            <a:ext cx="3427236" cy="2284824"/>
          </a:xfrm>
          <a:prstGeom prst="rect">
            <a:avLst/>
          </a:prstGeom>
        </p:spPr>
      </p:pic>
      <p:pic>
        <p:nvPicPr>
          <p:cNvPr id="15" name="Afbeelding 14" descr="Afbeelding met concert, Magenta, violet, tekenfilm&#10;&#10;Automatisch gegenereerde beschrijving">
            <a:extLst>
              <a:ext uri="{FF2B5EF4-FFF2-40B4-BE49-F238E27FC236}">
                <a16:creationId xmlns:a16="http://schemas.microsoft.com/office/drawing/2014/main" id="{483070EF-7A0D-3AD7-E4F6-A0A7FF2E10F4}"/>
              </a:ext>
            </a:extLst>
          </p:cNvPr>
          <p:cNvPicPr>
            <a:picLocks noChangeAspect="1"/>
          </p:cNvPicPr>
          <p:nvPr/>
        </p:nvPicPr>
        <p:blipFill rotWithShape="1">
          <a:blip r:embed="rId6">
            <a:extLst>
              <a:ext uri="{28A0092B-C50C-407E-A947-70E740481C1C}">
                <a14:useLocalDpi xmlns:a14="http://schemas.microsoft.com/office/drawing/2010/main" val="0"/>
              </a:ext>
            </a:extLst>
          </a:blip>
          <a:srcRect r="10647"/>
          <a:stretch/>
        </p:blipFill>
        <p:spPr>
          <a:xfrm rot="5400000">
            <a:off x="4354911" y="1982014"/>
            <a:ext cx="5735602" cy="2628615"/>
          </a:xfrm>
          <a:prstGeom prst="rect">
            <a:avLst/>
          </a:prstGeom>
        </p:spPr>
      </p:pic>
      <p:pic>
        <p:nvPicPr>
          <p:cNvPr id="16" name="Afbeelding 15">
            <a:extLst>
              <a:ext uri="{FF2B5EF4-FFF2-40B4-BE49-F238E27FC236}">
                <a16:creationId xmlns:a16="http://schemas.microsoft.com/office/drawing/2014/main" id="{DCCD84B8-B0CC-F4B0-F1FE-BFEAC7A305C0}"/>
              </a:ext>
            </a:extLst>
          </p:cNvPr>
          <p:cNvPicPr>
            <a:picLocks noChangeAspect="1"/>
          </p:cNvPicPr>
          <p:nvPr/>
        </p:nvPicPr>
        <p:blipFill>
          <a:blip r:embed="rId7"/>
          <a:stretch>
            <a:fillRect/>
          </a:stretch>
        </p:blipFill>
        <p:spPr>
          <a:xfrm>
            <a:off x="4835992" y="428570"/>
            <a:ext cx="1005767" cy="1001534"/>
          </a:xfrm>
          <a:prstGeom prst="rect">
            <a:avLst/>
          </a:prstGeom>
        </p:spPr>
      </p:pic>
      <p:pic>
        <p:nvPicPr>
          <p:cNvPr id="18" name="Afbeelding 17" descr="Afbeelding met staal, metaal, ijzer, engineering&#10;&#10;Automatisch gegenereerde beschrijving">
            <a:extLst>
              <a:ext uri="{FF2B5EF4-FFF2-40B4-BE49-F238E27FC236}">
                <a16:creationId xmlns:a16="http://schemas.microsoft.com/office/drawing/2014/main" id="{EF1506FE-0D57-C215-DAB7-C3C8166CD30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5400000">
            <a:off x="-349292" y="3460379"/>
            <a:ext cx="3668684" cy="1738804"/>
          </a:xfrm>
          <a:prstGeom prst="rect">
            <a:avLst/>
          </a:prstGeom>
        </p:spPr>
      </p:pic>
      <p:pic>
        <p:nvPicPr>
          <p:cNvPr id="20" name="Afbeelding 19" descr="Afbeelding met buitenshuis, hemel, water, wolk&#10;&#10;Automatisch gegenereerde beschrijving">
            <a:extLst>
              <a:ext uri="{FF2B5EF4-FFF2-40B4-BE49-F238E27FC236}">
                <a16:creationId xmlns:a16="http://schemas.microsoft.com/office/drawing/2014/main" id="{484535ED-AB86-0BC6-DA13-5AD4649FDE5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17375" y="4762681"/>
            <a:ext cx="3423060" cy="1401442"/>
          </a:xfrm>
          <a:prstGeom prst="rect">
            <a:avLst/>
          </a:prstGeom>
        </p:spPr>
      </p:pic>
    </p:spTree>
    <p:extLst>
      <p:ext uri="{BB962C8B-B14F-4D97-AF65-F5344CB8AC3E}">
        <p14:creationId xmlns:p14="http://schemas.microsoft.com/office/powerpoint/2010/main" val="24647717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Licht</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11</a:t>
            </a:fld>
            <a:endParaRPr lang="nl-NL"/>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Basisregels</a:t>
            </a:r>
          </a:p>
        </p:txBody>
      </p:sp>
      <p:sp>
        <p:nvSpPr>
          <p:cNvPr id="14" name="Tijdelijke aanduiding voor inhoud 2">
            <a:extLst>
              <a:ext uri="{FF2B5EF4-FFF2-40B4-BE49-F238E27FC236}">
                <a16:creationId xmlns:a16="http://schemas.microsoft.com/office/drawing/2014/main" id="{2EAFE12D-1EB1-44E1-F2AF-5C5687264D38}"/>
              </a:ext>
            </a:extLst>
          </p:cNvPr>
          <p:cNvSpPr>
            <a:spLocks noGrp="1"/>
          </p:cNvSpPr>
          <p:nvPr>
            <p:ph idx="1"/>
          </p:nvPr>
        </p:nvSpPr>
        <p:spPr>
          <a:xfrm>
            <a:off x="463580" y="1016361"/>
            <a:ext cx="8216840" cy="4267924"/>
          </a:xfrm>
        </p:spPr>
        <p:txBody>
          <a:bodyPr>
            <a:normAutofit fontScale="92500" lnSpcReduction="20000"/>
          </a:bodyPr>
          <a:lstStyle/>
          <a:p>
            <a:pPr marL="0" indent="0">
              <a:buNone/>
            </a:pPr>
            <a:br>
              <a:rPr lang="nl-NL" sz="2052" dirty="0"/>
            </a:br>
            <a:endParaRPr lang="nl-NL" sz="2052" dirty="0"/>
          </a:p>
          <a:p>
            <a:pPr lvl="1">
              <a:buBlip>
                <a:blip r:embed="rId4"/>
              </a:buBlip>
            </a:pPr>
            <a:r>
              <a:rPr lang="nl-NL" dirty="0"/>
              <a:t>Ochtend- en avondlicht is het mooist</a:t>
            </a:r>
          </a:p>
          <a:p>
            <a:pPr lvl="1">
              <a:buBlip>
                <a:blip r:embed="rId4"/>
              </a:buBlip>
            </a:pPr>
            <a:r>
              <a:rPr lang="nl-NL" dirty="0"/>
              <a:t>Bij harde schaduwen door zonlicht gebruik </a:t>
            </a:r>
            <a:br>
              <a:rPr lang="nl-NL" dirty="0"/>
            </a:br>
            <a:r>
              <a:rPr lang="nl-NL" dirty="0"/>
              <a:t>de flitser</a:t>
            </a:r>
          </a:p>
          <a:p>
            <a:pPr lvl="1">
              <a:buBlip>
                <a:blip r:embed="rId4"/>
              </a:buBlip>
            </a:pPr>
            <a:r>
              <a:rPr lang="nl-NL" dirty="0"/>
              <a:t>Gebruik bij tegenlicht de belichtingstijd</a:t>
            </a:r>
            <a:br>
              <a:rPr lang="nl-NL" dirty="0"/>
            </a:br>
            <a:r>
              <a:rPr lang="nl-NL" dirty="0"/>
              <a:t>van de lucht, dat geeft mooie silhouetten</a:t>
            </a:r>
          </a:p>
          <a:p>
            <a:pPr lvl="1">
              <a:buBlip>
                <a:blip r:embed="rId4"/>
              </a:buBlip>
            </a:pPr>
            <a:r>
              <a:rPr lang="nl-NL" dirty="0"/>
              <a:t>Gebruik een statiefje of zet de camera neer</a:t>
            </a:r>
            <a:br>
              <a:rPr lang="nl-NL" dirty="0"/>
            </a:br>
            <a:r>
              <a:rPr lang="nl-NL" dirty="0"/>
              <a:t>bij foto’s met weinig licht</a:t>
            </a:r>
          </a:p>
          <a:p>
            <a:pPr lvl="1">
              <a:buBlip>
                <a:blip r:embed="rId4"/>
              </a:buBlip>
            </a:pPr>
            <a:r>
              <a:rPr lang="nl-NL" dirty="0"/>
              <a:t>Fotografeer ook bij regenweer. Details en </a:t>
            </a:r>
            <a:br>
              <a:rPr lang="nl-NL" dirty="0"/>
            </a:br>
            <a:r>
              <a:rPr lang="nl-NL" dirty="0"/>
              <a:t>weerspiegelingen kunnen hele mooie foto’s opleveren</a:t>
            </a:r>
          </a:p>
          <a:p>
            <a:pPr lvl="1">
              <a:buBlip>
                <a:blip r:embed="rId4"/>
              </a:buBlip>
            </a:pPr>
            <a:endParaRPr lang="nl-NL" dirty="0"/>
          </a:p>
          <a:p>
            <a:pPr marL="342900" lvl="1" indent="0">
              <a:buNone/>
            </a:pPr>
            <a:br>
              <a:rPr lang="nl-NL" sz="2600" dirty="0"/>
            </a:br>
            <a:endParaRPr lang="nl-NL" sz="2600" dirty="0"/>
          </a:p>
          <a:p>
            <a:pPr marL="342900" lvl="1" indent="0">
              <a:buNone/>
            </a:pPr>
            <a:br>
              <a:rPr lang="nl-NL" sz="1752" dirty="0"/>
            </a:br>
            <a:endParaRPr lang="nl-NL" sz="1752" dirty="0"/>
          </a:p>
          <a:p>
            <a:pPr marL="0" indent="0">
              <a:buNone/>
            </a:pPr>
            <a:br>
              <a:rPr lang="nl-NL" sz="2052" dirty="0"/>
            </a:br>
            <a:endParaRPr lang="nl-NL" sz="2052" dirty="0"/>
          </a:p>
        </p:txBody>
      </p:sp>
      <p:pic>
        <p:nvPicPr>
          <p:cNvPr id="9" name="Picture 9">
            <a:extLst>
              <a:ext uri="{FF2B5EF4-FFF2-40B4-BE49-F238E27FC236}">
                <a16:creationId xmlns:a16="http://schemas.microsoft.com/office/drawing/2014/main" id="{B782E305-630F-11FC-47BF-6CF9D87711F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a:xfrm>
            <a:off x="6673970" y="1091380"/>
            <a:ext cx="1458913" cy="21875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 name="Afbeelding 12" descr="Afbeelding met gebouw, water, boom, buitenshuis&#10;&#10;Automatisch gegenereerde beschrijving">
            <a:extLst>
              <a:ext uri="{FF2B5EF4-FFF2-40B4-BE49-F238E27FC236}">
                <a16:creationId xmlns:a16="http://schemas.microsoft.com/office/drawing/2014/main" id="{D2425BBA-C37D-B098-42D7-7DC016E9E65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16568" y="3837636"/>
            <a:ext cx="4316315" cy="2004003"/>
          </a:xfrm>
          <a:prstGeom prst="rect">
            <a:avLst/>
          </a:prstGeom>
        </p:spPr>
      </p:pic>
      <p:pic>
        <p:nvPicPr>
          <p:cNvPr id="16" name="Afbeelding 15" descr="Afbeelding met regenboog, buitenshuis, hemel, weg&#10;&#10;Automatisch gegenereerde beschrijving">
            <a:extLst>
              <a:ext uri="{FF2B5EF4-FFF2-40B4-BE49-F238E27FC236}">
                <a16:creationId xmlns:a16="http://schemas.microsoft.com/office/drawing/2014/main" id="{4DD9D2FC-F875-3571-7B44-F969087BE41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74745" y="3840709"/>
            <a:ext cx="2501690" cy="2000929"/>
          </a:xfrm>
          <a:prstGeom prst="rect">
            <a:avLst/>
          </a:prstGeom>
        </p:spPr>
      </p:pic>
    </p:spTree>
    <p:extLst>
      <p:ext uri="{BB962C8B-B14F-4D97-AF65-F5344CB8AC3E}">
        <p14:creationId xmlns:p14="http://schemas.microsoft.com/office/powerpoint/2010/main" val="1904785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Smartphone</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12</a:t>
            </a:fld>
            <a:endParaRPr lang="nl-NL"/>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Tips</a:t>
            </a:r>
          </a:p>
        </p:txBody>
      </p:sp>
      <p:sp>
        <p:nvSpPr>
          <p:cNvPr id="14" name="Tijdelijke aanduiding voor inhoud 2">
            <a:extLst>
              <a:ext uri="{FF2B5EF4-FFF2-40B4-BE49-F238E27FC236}">
                <a16:creationId xmlns:a16="http://schemas.microsoft.com/office/drawing/2014/main" id="{2EAFE12D-1EB1-44E1-F2AF-5C5687264D38}"/>
              </a:ext>
            </a:extLst>
          </p:cNvPr>
          <p:cNvSpPr>
            <a:spLocks noGrp="1"/>
          </p:cNvSpPr>
          <p:nvPr>
            <p:ph idx="1"/>
          </p:nvPr>
        </p:nvSpPr>
        <p:spPr>
          <a:xfrm>
            <a:off x="463580" y="1016360"/>
            <a:ext cx="8216840" cy="5042081"/>
          </a:xfrm>
        </p:spPr>
        <p:txBody>
          <a:bodyPr>
            <a:normAutofit fontScale="40000" lnSpcReduction="20000"/>
          </a:bodyPr>
          <a:lstStyle/>
          <a:p>
            <a:pPr marL="0" indent="0">
              <a:buNone/>
            </a:pPr>
            <a:br>
              <a:rPr lang="nl-NL" sz="2052" dirty="0"/>
            </a:br>
            <a:endParaRPr lang="nl-NL" sz="2052" dirty="0"/>
          </a:p>
          <a:p>
            <a:pPr marL="0" indent="0">
              <a:buNone/>
            </a:pPr>
            <a:endParaRPr lang="nl-NL" sz="2052" dirty="0"/>
          </a:p>
          <a:p>
            <a:pPr marL="0" indent="0">
              <a:buNone/>
            </a:pPr>
            <a:endParaRPr lang="nl-NL" sz="2052" dirty="0"/>
          </a:p>
          <a:p>
            <a:pPr lvl="1">
              <a:buBlip>
                <a:blip r:embed="rId4"/>
              </a:buBlip>
            </a:pPr>
            <a:r>
              <a:rPr lang="nl-NL" sz="4000" dirty="0"/>
              <a:t>Meestal geldt hoe duurder de telefoon, hoe beter de lens en dus betere foto’s</a:t>
            </a:r>
          </a:p>
          <a:p>
            <a:pPr lvl="1">
              <a:buBlip>
                <a:blip r:embed="rId4"/>
              </a:buBlip>
            </a:pPr>
            <a:r>
              <a:rPr lang="nl-NL" sz="4000" dirty="0"/>
              <a:t>Maak de lens regelmatig schoon met een zacht brillendoekje</a:t>
            </a:r>
          </a:p>
          <a:p>
            <a:pPr lvl="1">
              <a:buBlip>
                <a:blip r:embed="rId4"/>
              </a:buBlip>
            </a:pPr>
            <a:r>
              <a:rPr lang="nl-NL" sz="4000" dirty="0"/>
              <a:t>Eventuele uitbreiding in accessoires als voorzetlens, selfiestick, statief en powerbank</a:t>
            </a:r>
          </a:p>
          <a:p>
            <a:pPr marL="342900" lvl="1" indent="0">
              <a:buNone/>
            </a:pPr>
            <a:endParaRPr lang="nl-NL" sz="2600" dirty="0"/>
          </a:p>
          <a:p>
            <a:pPr marL="342900" lvl="1" indent="0">
              <a:buNone/>
            </a:pPr>
            <a:endParaRPr lang="nl-NL" sz="2600" dirty="0"/>
          </a:p>
          <a:p>
            <a:pPr marL="342900" lvl="1" indent="0">
              <a:buNone/>
            </a:pPr>
            <a:endParaRPr lang="nl-NL" sz="2600" dirty="0"/>
          </a:p>
          <a:p>
            <a:pPr marL="342900" lvl="1" indent="0">
              <a:buNone/>
            </a:pPr>
            <a:endParaRPr lang="nl-NL" sz="2600" dirty="0"/>
          </a:p>
          <a:p>
            <a:pPr marL="342900" lvl="1" indent="0">
              <a:buNone/>
            </a:pPr>
            <a:endParaRPr lang="nl-NL" sz="2600" dirty="0"/>
          </a:p>
          <a:p>
            <a:pPr marL="342900" lvl="1" indent="0">
              <a:buNone/>
            </a:pPr>
            <a:r>
              <a:rPr lang="nl-NL" sz="3400" b="1" dirty="0"/>
              <a:t>Camera instellingen:</a:t>
            </a:r>
          </a:p>
          <a:p>
            <a:pPr lvl="1">
              <a:buBlip>
                <a:blip r:embed="rId4"/>
              </a:buBlip>
            </a:pPr>
            <a:r>
              <a:rPr lang="nl-NL" sz="3400" dirty="0"/>
              <a:t>Hulplijnen aan</a:t>
            </a:r>
          </a:p>
          <a:p>
            <a:pPr lvl="1">
              <a:buBlip>
                <a:blip r:embed="rId4"/>
              </a:buBlip>
            </a:pPr>
            <a:r>
              <a:rPr lang="nl-NL" sz="3400" dirty="0"/>
              <a:t>Locatietags aan</a:t>
            </a:r>
          </a:p>
          <a:p>
            <a:pPr lvl="1">
              <a:buBlip>
                <a:blip r:embed="rId4"/>
              </a:buBlip>
            </a:pPr>
            <a:r>
              <a:rPr lang="nl-NL" sz="3400" dirty="0"/>
              <a:t>Spraakopdrachten aan</a:t>
            </a:r>
          </a:p>
          <a:p>
            <a:pPr lvl="1">
              <a:buBlip>
                <a:blip r:embed="rId4"/>
              </a:buBlip>
            </a:pPr>
            <a:r>
              <a:rPr lang="nl-NL" sz="3400" dirty="0"/>
              <a:t>Indien mogelijk zet HDR aan. </a:t>
            </a:r>
            <a:br>
              <a:rPr lang="nl-NL" sz="3400" dirty="0"/>
            </a:br>
            <a:r>
              <a:rPr lang="nl-NL" sz="3400" dirty="0"/>
              <a:t>Nieuwste generatie heeft dit automatisch</a:t>
            </a:r>
          </a:p>
          <a:p>
            <a:pPr lvl="1">
              <a:buBlip>
                <a:blip r:embed="rId4"/>
              </a:buBlip>
            </a:pPr>
            <a:r>
              <a:rPr lang="nl-NL" sz="3400" dirty="0"/>
              <a:t>Flits uitgeschakeld</a:t>
            </a:r>
          </a:p>
          <a:p>
            <a:pPr lvl="1">
              <a:buBlip>
                <a:blip r:embed="rId4"/>
              </a:buBlip>
            </a:pPr>
            <a:r>
              <a:rPr lang="nl-NL" sz="3400" dirty="0"/>
              <a:t>Voor volledige controle en nabewerking:</a:t>
            </a:r>
            <a:br>
              <a:rPr lang="nl-NL" sz="3400" dirty="0"/>
            </a:br>
            <a:r>
              <a:rPr lang="nl-NL" sz="3400" dirty="0"/>
              <a:t>Pro stand + RAW</a:t>
            </a:r>
          </a:p>
          <a:p>
            <a:pPr marL="342900" lvl="1" indent="0">
              <a:buNone/>
            </a:pPr>
            <a:br>
              <a:rPr lang="nl-NL" sz="2600" dirty="0"/>
            </a:br>
            <a:endParaRPr lang="nl-NL" sz="2600" dirty="0"/>
          </a:p>
          <a:p>
            <a:pPr marL="342900" lvl="1" indent="0">
              <a:buNone/>
            </a:pPr>
            <a:br>
              <a:rPr lang="nl-NL" sz="1752" dirty="0"/>
            </a:br>
            <a:endParaRPr lang="nl-NL" sz="1752" dirty="0"/>
          </a:p>
          <a:p>
            <a:pPr marL="0" indent="0">
              <a:buNone/>
            </a:pPr>
            <a:br>
              <a:rPr lang="nl-NL" sz="2052" dirty="0"/>
            </a:br>
            <a:endParaRPr lang="nl-NL" sz="2052" dirty="0"/>
          </a:p>
        </p:txBody>
      </p:sp>
      <p:pic>
        <p:nvPicPr>
          <p:cNvPr id="6" name="Afbeelding 5">
            <a:extLst>
              <a:ext uri="{FF2B5EF4-FFF2-40B4-BE49-F238E27FC236}">
                <a16:creationId xmlns:a16="http://schemas.microsoft.com/office/drawing/2014/main" id="{287E9A9C-A8FC-87BC-10AE-D80D6654D979}"/>
              </a:ext>
            </a:extLst>
          </p:cNvPr>
          <p:cNvPicPr>
            <a:picLocks noChangeAspect="1"/>
          </p:cNvPicPr>
          <p:nvPr/>
        </p:nvPicPr>
        <p:blipFill>
          <a:blip r:embed="rId5"/>
          <a:stretch>
            <a:fillRect/>
          </a:stretch>
        </p:blipFill>
        <p:spPr>
          <a:xfrm>
            <a:off x="4470576" y="2508314"/>
            <a:ext cx="3277864" cy="3470680"/>
          </a:xfrm>
          <a:prstGeom prst="rect">
            <a:avLst/>
          </a:prstGeom>
        </p:spPr>
      </p:pic>
    </p:spTree>
    <p:extLst>
      <p:ext uri="{BB962C8B-B14F-4D97-AF65-F5344CB8AC3E}">
        <p14:creationId xmlns:p14="http://schemas.microsoft.com/office/powerpoint/2010/main" val="20446955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Camera</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13</a:t>
            </a:fld>
            <a:endParaRPr lang="nl-NL"/>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Tips</a:t>
            </a:r>
          </a:p>
        </p:txBody>
      </p:sp>
      <p:pic>
        <p:nvPicPr>
          <p:cNvPr id="9" name="Afbeelding 8" descr="Afbeelding met buitenshuis, tuin, bloem, plant&#10;&#10;Automatisch gegenereerde beschrijving">
            <a:extLst>
              <a:ext uri="{FF2B5EF4-FFF2-40B4-BE49-F238E27FC236}">
                <a16:creationId xmlns:a16="http://schemas.microsoft.com/office/drawing/2014/main" id="{5548A37F-F278-452F-2B09-58F02A1228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14903" y="482528"/>
            <a:ext cx="2325839" cy="5685386"/>
          </a:xfrm>
          <a:prstGeom prst="rect">
            <a:avLst/>
          </a:prstGeom>
        </p:spPr>
      </p:pic>
      <p:pic>
        <p:nvPicPr>
          <p:cNvPr id="12" name="Afbeelding 11" descr="Afbeelding met tekst, schermopname, ontwerp&#10;&#10;Automatisch gegenereerde beschrijving">
            <a:extLst>
              <a:ext uri="{FF2B5EF4-FFF2-40B4-BE49-F238E27FC236}">
                <a16:creationId xmlns:a16="http://schemas.microsoft.com/office/drawing/2014/main" id="{78FA9E7F-9E78-54C6-F853-526392E23C8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15808" y="1569424"/>
            <a:ext cx="2799532" cy="4598490"/>
          </a:xfrm>
          <a:prstGeom prst="rect">
            <a:avLst/>
          </a:prstGeom>
        </p:spPr>
      </p:pic>
      <p:pic>
        <p:nvPicPr>
          <p:cNvPr id="19" name="Afbeelding 18" descr="Afbeelding met tekst, lamp, ontwerp&#10;&#10;Automatisch gegenereerde beschrijving">
            <a:extLst>
              <a:ext uri="{FF2B5EF4-FFF2-40B4-BE49-F238E27FC236}">
                <a16:creationId xmlns:a16="http://schemas.microsoft.com/office/drawing/2014/main" id="{8223997F-67F6-4880-97FB-7AA863A13FD3}"/>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35000" contrast="67000"/>
                    </a14:imgEffect>
                  </a14:imgLayer>
                </a14:imgProps>
              </a:ext>
              <a:ext uri="{28A0092B-C50C-407E-A947-70E740481C1C}">
                <a14:useLocalDpi xmlns:a14="http://schemas.microsoft.com/office/drawing/2010/main" val="0"/>
              </a:ext>
            </a:extLst>
          </a:blip>
          <a:stretch>
            <a:fillRect/>
          </a:stretch>
        </p:blipFill>
        <p:spPr>
          <a:xfrm>
            <a:off x="845738" y="3437183"/>
            <a:ext cx="387922" cy="303064"/>
          </a:xfrm>
          <a:prstGeom prst="rect">
            <a:avLst/>
          </a:prstGeom>
        </p:spPr>
      </p:pic>
      <p:pic>
        <p:nvPicPr>
          <p:cNvPr id="21" name="Afbeelding 20" descr="Afbeelding met touw&#10;&#10;Beschrijving automatisch gegenereerd met gemiddelde betrouwbaarheid">
            <a:extLst>
              <a:ext uri="{FF2B5EF4-FFF2-40B4-BE49-F238E27FC236}">
                <a16:creationId xmlns:a16="http://schemas.microsoft.com/office/drawing/2014/main" id="{221B6059-57C6-6391-1530-A382AF1AE779}"/>
              </a:ext>
            </a:extLst>
          </p:cNvPr>
          <p:cNvPicPr>
            <a:picLocks noChangeAspect="1"/>
          </p:cNvPicPr>
          <p:nvPr/>
        </p:nvPicPr>
        <p:blipFill>
          <a:blip r:embed="rId8">
            <a:extLst>
              <a:ext uri="{BEBA8EAE-BF5A-486C-A8C5-ECC9F3942E4B}">
                <a14:imgProps xmlns:a14="http://schemas.microsoft.com/office/drawing/2010/main">
                  <a14:imgLayer r:embed="rId9">
                    <a14:imgEffect>
                      <a14:brightnessContrast bright="-37000" contrast="68000"/>
                    </a14:imgEffect>
                  </a14:imgLayer>
                </a14:imgProps>
              </a:ext>
              <a:ext uri="{28A0092B-C50C-407E-A947-70E740481C1C}">
                <a14:useLocalDpi xmlns:a14="http://schemas.microsoft.com/office/drawing/2010/main" val="0"/>
              </a:ext>
            </a:extLst>
          </a:blip>
          <a:stretch>
            <a:fillRect/>
          </a:stretch>
        </p:blipFill>
        <p:spPr>
          <a:xfrm>
            <a:off x="836550" y="3835799"/>
            <a:ext cx="383841" cy="383841"/>
          </a:xfrm>
          <a:prstGeom prst="rect">
            <a:avLst/>
          </a:prstGeom>
        </p:spPr>
      </p:pic>
      <p:pic>
        <p:nvPicPr>
          <p:cNvPr id="23" name="Afbeelding 22">
            <a:extLst>
              <a:ext uri="{FF2B5EF4-FFF2-40B4-BE49-F238E27FC236}">
                <a16:creationId xmlns:a16="http://schemas.microsoft.com/office/drawing/2014/main" id="{6365F8B8-95D5-D7E2-D262-AE26EC11C447}"/>
              </a:ext>
            </a:extLst>
          </p:cNvPr>
          <p:cNvPicPr>
            <a:picLocks noChangeAspect="1"/>
          </p:cNvPicPr>
          <p:nvPr/>
        </p:nvPicPr>
        <p:blipFill>
          <a:blip r:embed="rId10">
            <a:extLst>
              <a:ext uri="{BEBA8EAE-BF5A-486C-A8C5-ECC9F3942E4B}">
                <a14:imgProps xmlns:a14="http://schemas.microsoft.com/office/drawing/2010/main">
                  <a14:imgLayer r:embed="rId11">
                    <a14:imgEffect>
                      <a14:brightnessContrast bright="-34000" contrast="68000"/>
                    </a14:imgEffect>
                  </a14:imgLayer>
                </a14:imgProps>
              </a:ext>
              <a:ext uri="{28A0092B-C50C-407E-A947-70E740481C1C}">
                <a14:useLocalDpi xmlns:a14="http://schemas.microsoft.com/office/drawing/2010/main" val="0"/>
              </a:ext>
            </a:extLst>
          </a:blip>
          <a:stretch>
            <a:fillRect/>
          </a:stretch>
        </p:blipFill>
        <p:spPr>
          <a:xfrm>
            <a:off x="838829" y="4320251"/>
            <a:ext cx="379281" cy="438280"/>
          </a:xfrm>
          <a:prstGeom prst="rect">
            <a:avLst/>
          </a:prstGeom>
        </p:spPr>
      </p:pic>
      <p:pic>
        <p:nvPicPr>
          <p:cNvPr id="25" name="Afbeelding 24">
            <a:extLst>
              <a:ext uri="{FF2B5EF4-FFF2-40B4-BE49-F238E27FC236}">
                <a16:creationId xmlns:a16="http://schemas.microsoft.com/office/drawing/2014/main" id="{4E806D57-FB18-82C9-F832-4DB2770C72D0}"/>
              </a:ext>
            </a:extLst>
          </p:cNvPr>
          <p:cNvPicPr>
            <a:picLocks noChangeAspect="1"/>
          </p:cNvPicPr>
          <p:nvPr/>
        </p:nvPicPr>
        <p:blipFill>
          <a:blip r:embed="rId12">
            <a:extLst>
              <a:ext uri="{BEBA8EAE-BF5A-486C-A8C5-ECC9F3942E4B}">
                <a14:imgProps xmlns:a14="http://schemas.microsoft.com/office/drawing/2010/main">
                  <a14:imgLayer r:embed="rId13">
                    <a14:imgEffect>
                      <a14:brightnessContrast bright="-36000" contrast="68000"/>
                    </a14:imgEffect>
                  </a14:imgLayer>
                </a14:imgProps>
              </a:ext>
              <a:ext uri="{28A0092B-C50C-407E-A947-70E740481C1C}">
                <a14:useLocalDpi xmlns:a14="http://schemas.microsoft.com/office/drawing/2010/main" val="0"/>
              </a:ext>
            </a:extLst>
          </a:blip>
          <a:stretch>
            <a:fillRect/>
          </a:stretch>
        </p:blipFill>
        <p:spPr>
          <a:xfrm>
            <a:off x="841110" y="2403233"/>
            <a:ext cx="379281" cy="421423"/>
          </a:xfrm>
          <a:prstGeom prst="rect">
            <a:avLst/>
          </a:prstGeom>
        </p:spPr>
      </p:pic>
      <p:pic>
        <p:nvPicPr>
          <p:cNvPr id="27" name="Afbeelding 26">
            <a:extLst>
              <a:ext uri="{FF2B5EF4-FFF2-40B4-BE49-F238E27FC236}">
                <a16:creationId xmlns:a16="http://schemas.microsoft.com/office/drawing/2014/main" id="{CF105BEF-CDC9-73C5-9A70-4C97EFE0CC18}"/>
              </a:ext>
            </a:extLst>
          </p:cNvPr>
          <p:cNvPicPr>
            <a:picLocks noChangeAspect="1"/>
          </p:cNvPicPr>
          <p:nvPr/>
        </p:nvPicPr>
        <p:blipFill>
          <a:blip r:embed="rId14">
            <a:extLst>
              <a:ext uri="{BEBA8EAE-BF5A-486C-A8C5-ECC9F3942E4B}">
                <a14:imgProps xmlns:a14="http://schemas.microsoft.com/office/drawing/2010/main">
                  <a14:imgLayer r:embed="rId15">
                    <a14:imgEffect>
                      <a14:brightnessContrast bright="-36000" contrast="68000"/>
                    </a14:imgEffect>
                  </a14:imgLayer>
                </a14:imgProps>
              </a:ext>
              <a:ext uri="{28A0092B-C50C-407E-A947-70E740481C1C}">
                <a14:useLocalDpi xmlns:a14="http://schemas.microsoft.com/office/drawing/2010/main" val="0"/>
              </a:ext>
            </a:extLst>
          </a:blip>
          <a:stretch>
            <a:fillRect/>
          </a:stretch>
        </p:blipFill>
        <p:spPr>
          <a:xfrm>
            <a:off x="845738" y="1929022"/>
            <a:ext cx="379281" cy="379281"/>
          </a:xfrm>
          <a:prstGeom prst="rect">
            <a:avLst/>
          </a:prstGeom>
        </p:spPr>
      </p:pic>
      <p:pic>
        <p:nvPicPr>
          <p:cNvPr id="29" name="Afbeelding 28">
            <a:extLst>
              <a:ext uri="{FF2B5EF4-FFF2-40B4-BE49-F238E27FC236}">
                <a16:creationId xmlns:a16="http://schemas.microsoft.com/office/drawing/2014/main" id="{76000A78-74D6-15EA-3645-4BA9E321C5FF}"/>
              </a:ext>
            </a:extLst>
          </p:cNvPr>
          <p:cNvPicPr>
            <a:picLocks noChangeAspect="1"/>
          </p:cNvPicPr>
          <p:nvPr/>
        </p:nvPicPr>
        <p:blipFill>
          <a:blip r:embed="rId16">
            <a:extLst>
              <a:ext uri="{BEBA8EAE-BF5A-486C-A8C5-ECC9F3942E4B}">
                <a14:imgProps xmlns:a14="http://schemas.microsoft.com/office/drawing/2010/main">
                  <a14:imgLayer r:embed="rId17">
                    <a14:imgEffect>
                      <a14:brightnessContrast bright="-35000" contrast="63000"/>
                    </a14:imgEffect>
                  </a14:imgLayer>
                </a14:imgProps>
              </a:ext>
              <a:ext uri="{28A0092B-C50C-407E-A947-70E740481C1C}">
                <a14:useLocalDpi xmlns:a14="http://schemas.microsoft.com/office/drawing/2010/main" val="0"/>
              </a:ext>
            </a:extLst>
          </a:blip>
          <a:stretch>
            <a:fillRect/>
          </a:stretch>
        </p:blipFill>
        <p:spPr>
          <a:xfrm>
            <a:off x="845738" y="4854083"/>
            <a:ext cx="372372" cy="395171"/>
          </a:xfrm>
          <a:prstGeom prst="rect">
            <a:avLst/>
          </a:prstGeom>
        </p:spPr>
      </p:pic>
      <p:pic>
        <p:nvPicPr>
          <p:cNvPr id="31" name="Afbeelding 30">
            <a:extLst>
              <a:ext uri="{FF2B5EF4-FFF2-40B4-BE49-F238E27FC236}">
                <a16:creationId xmlns:a16="http://schemas.microsoft.com/office/drawing/2014/main" id="{C8AD2DE5-752A-9D2A-3DD3-66CF9E3528F2}"/>
              </a:ext>
            </a:extLst>
          </p:cNvPr>
          <p:cNvPicPr>
            <a:picLocks noChangeAspect="1"/>
          </p:cNvPicPr>
          <p:nvPr/>
        </p:nvPicPr>
        <p:blipFill>
          <a:blip r:embed="rId18">
            <a:extLst>
              <a:ext uri="{BEBA8EAE-BF5A-486C-A8C5-ECC9F3942E4B}">
                <a14:imgProps xmlns:a14="http://schemas.microsoft.com/office/drawing/2010/main">
                  <a14:imgLayer r:embed="rId19">
                    <a14:imgEffect>
                      <a14:brightnessContrast bright="-33000" contrast="70000"/>
                    </a14:imgEffect>
                  </a14:imgLayer>
                </a14:imgProps>
              </a:ext>
              <a:ext uri="{28A0092B-C50C-407E-A947-70E740481C1C}">
                <a14:useLocalDpi xmlns:a14="http://schemas.microsoft.com/office/drawing/2010/main" val="0"/>
              </a:ext>
            </a:extLst>
          </a:blip>
          <a:stretch>
            <a:fillRect/>
          </a:stretch>
        </p:blipFill>
        <p:spPr>
          <a:xfrm>
            <a:off x="836550" y="2920208"/>
            <a:ext cx="397110" cy="421423"/>
          </a:xfrm>
          <a:prstGeom prst="rect">
            <a:avLst/>
          </a:prstGeom>
        </p:spPr>
      </p:pic>
      <p:sp>
        <p:nvSpPr>
          <p:cNvPr id="33" name="Tijdelijke aanduiding voor inhoud 32">
            <a:extLst>
              <a:ext uri="{FF2B5EF4-FFF2-40B4-BE49-F238E27FC236}">
                <a16:creationId xmlns:a16="http://schemas.microsoft.com/office/drawing/2014/main" id="{5269BF1C-68F9-41BB-FEF8-273C5CF26790}"/>
              </a:ext>
            </a:extLst>
          </p:cNvPr>
          <p:cNvSpPr>
            <a:spLocks noGrp="1"/>
          </p:cNvSpPr>
          <p:nvPr>
            <p:ph idx="1"/>
          </p:nvPr>
        </p:nvSpPr>
        <p:spPr>
          <a:xfrm>
            <a:off x="1321923" y="1995153"/>
            <a:ext cx="1586116" cy="247018"/>
          </a:xfrm>
        </p:spPr>
        <p:txBody>
          <a:bodyPr>
            <a:normAutofit fontScale="62500" lnSpcReduction="20000"/>
          </a:bodyPr>
          <a:lstStyle/>
          <a:p>
            <a:pPr marL="0" indent="0">
              <a:buNone/>
            </a:pPr>
            <a:r>
              <a:rPr lang="nl-NL" dirty="0"/>
              <a:t>Instellingen</a:t>
            </a:r>
          </a:p>
        </p:txBody>
      </p:sp>
      <p:sp>
        <p:nvSpPr>
          <p:cNvPr id="34" name="Tijdelijke aanduiding voor inhoud 32">
            <a:extLst>
              <a:ext uri="{FF2B5EF4-FFF2-40B4-BE49-F238E27FC236}">
                <a16:creationId xmlns:a16="http://schemas.microsoft.com/office/drawing/2014/main" id="{8E20550C-9975-8D06-1F37-62A4DCBF1AF5}"/>
              </a:ext>
            </a:extLst>
          </p:cNvPr>
          <p:cNvSpPr txBox="1">
            <a:spLocks/>
          </p:cNvSpPr>
          <p:nvPr/>
        </p:nvSpPr>
        <p:spPr>
          <a:xfrm>
            <a:off x="1321923" y="2490435"/>
            <a:ext cx="1586116" cy="247018"/>
          </a:xfrm>
          <a:prstGeom prst="rect">
            <a:avLst/>
          </a:prstGeom>
        </p:spPr>
        <p:txBody>
          <a:bodyPr vert="horz" lIns="91440" tIns="45720" rIns="91440" bIns="45720" rtlCol="0">
            <a:normAutofit fontScale="625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nl-NL" dirty="0"/>
              <a:t>Flitser</a:t>
            </a:r>
          </a:p>
        </p:txBody>
      </p:sp>
      <p:sp>
        <p:nvSpPr>
          <p:cNvPr id="35" name="Tijdelijke aanduiding voor inhoud 32">
            <a:extLst>
              <a:ext uri="{FF2B5EF4-FFF2-40B4-BE49-F238E27FC236}">
                <a16:creationId xmlns:a16="http://schemas.microsoft.com/office/drawing/2014/main" id="{9D29BAEC-544B-49F4-AE88-F2ACCC050B02}"/>
              </a:ext>
            </a:extLst>
          </p:cNvPr>
          <p:cNvSpPr txBox="1">
            <a:spLocks/>
          </p:cNvSpPr>
          <p:nvPr/>
        </p:nvSpPr>
        <p:spPr>
          <a:xfrm>
            <a:off x="1321923" y="3005375"/>
            <a:ext cx="1586116" cy="247018"/>
          </a:xfrm>
          <a:prstGeom prst="rect">
            <a:avLst/>
          </a:prstGeom>
        </p:spPr>
        <p:txBody>
          <a:bodyPr vert="horz" lIns="91440" tIns="45720" rIns="91440" bIns="45720" rtlCol="0">
            <a:normAutofit fontScale="625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nl-NL" dirty="0"/>
              <a:t>Zelfontspanner</a:t>
            </a:r>
          </a:p>
        </p:txBody>
      </p:sp>
      <p:sp>
        <p:nvSpPr>
          <p:cNvPr id="36" name="Tijdelijke aanduiding voor inhoud 32">
            <a:extLst>
              <a:ext uri="{FF2B5EF4-FFF2-40B4-BE49-F238E27FC236}">
                <a16:creationId xmlns:a16="http://schemas.microsoft.com/office/drawing/2014/main" id="{7F8792B7-3378-7B10-8114-B441D1898052}"/>
              </a:ext>
            </a:extLst>
          </p:cNvPr>
          <p:cNvSpPr txBox="1">
            <a:spLocks/>
          </p:cNvSpPr>
          <p:nvPr/>
        </p:nvSpPr>
        <p:spPr>
          <a:xfrm>
            <a:off x="1321923" y="3463883"/>
            <a:ext cx="1586116" cy="247018"/>
          </a:xfrm>
          <a:prstGeom prst="rect">
            <a:avLst/>
          </a:prstGeom>
        </p:spPr>
        <p:txBody>
          <a:bodyPr vert="horz" lIns="91440" tIns="45720" rIns="91440" bIns="45720" rtlCol="0">
            <a:normAutofit fontScale="625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nl-NL" dirty="0"/>
              <a:t>Beeldverhouding</a:t>
            </a:r>
          </a:p>
        </p:txBody>
      </p:sp>
      <p:sp>
        <p:nvSpPr>
          <p:cNvPr id="37" name="Tijdelijke aanduiding voor inhoud 32">
            <a:extLst>
              <a:ext uri="{FF2B5EF4-FFF2-40B4-BE49-F238E27FC236}">
                <a16:creationId xmlns:a16="http://schemas.microsoft.com/office/drawing/2014/main" id="{2B5F4631-8B5A-E409-1A94-3CFC81CDA9D7}"/>
              </a:ext>
            </a:extLst>
          </p:cNvPr>
          <p:cNvSpPr txBox="1">
            <a:spLocks/>
          </p:cNvSpPr>
          <p:nvPr/>
        </p:nvSpPr>
        <p:spPr>
          <a:xfrm>
            <a:off x="1321923" y="3904210"/>
            <a:ext cx="1586116" cy="247018"/>
          </a:xfrm>
          <a:prstGeom prst="rect">
            <a:avLst/>
          </a:prstGeom>
        </p:spPr>
        <p:txBody>
          <a:bodyPr vert="horz" lIns="91440" tIns="45720" rIns="91440" bIns="45720" rtlCol="0">
            <a:normAutofit fontScale="625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nl-NL" dirty="0"/>
              <a:t>Bewegingsfoto</a:t>
            </a:r>
          </a:p>
        </p:txBody>
      </p:sp>
      <p:sp>
        <p:nvSpPr>
          <p:cNvPr id="38" name="Tijdelijke aanduiding voor inhoud 32">
            <a:extLst>
              <a:ext uri="{FF2B5EF4-FFF2-40B4-BE49-F238E27FC236}">
                <a16:creationId xmlns:a16="http://schemas.microsoft.com/office/drawing/2014/main" id="{3F8E642B-016E-35D3-E857-FA8FC6D8DA8B}"/>
              </a:ext>
            </a:extLst>
          </p:cNvPr>
          <p:cNvSpPr txBox="1">
            <a:spLocks/>
          </p:cNvSpPr>
          <p:nvPr/>
        </p:nvSpPr>
        <p:spPr>
          <a:xfrm>
            <a:off x="1321923" y="4417463"/>
            <a:ext cx="1586116" cy="247018"/>
          </a:xfrm>
          <a:prstGeom prst="rect">
            <a:avLst/>
          </a:prstGeom>
        </p:spPr>
        <p:txBody>
          <a:bodyPr vert="horz" lIns="91440" tIns="45720" rIns="91440" bIns="45720" rtlCol="0">
            <a:normAutofit fontScale="625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nl-NL" dirty="0"/>
              <a:t>Filters</a:t>
            </a:r>
          </a:p>
        </p:txBody>
      </p:sp>
      <p:sp>
        <p:nvSpPr>
          <p:cNvPr id="39" name="Tijdelijke aanduiding voor inhoud 32">
            <a:extLst>
              <a:ext uri="{FF2B5EF4-FFF2-40B4-BE49-F238E27FC236}">
                <a16:creationId xmlns:a16="http://schemas.microsoft.com/office/drawing/2014/main" id="{AD7F3D99-D7EC-A0EB-D809-E3C0B19D2D1F}"/>
              </a:ext>
            </a:extLst>
          </p:cNvPr>
          <p:cNvSpPr txBox="1">
            <a:spLocks/>
          </p:cNvSpPr>
          <p:nvPr/>
        </p:nvSpPr>
        <p:spPr>
          <a:xfrm>
            <a:off x="1321923" y="4930716"/>
            <a:ext cx="1586116" cy="247018"/>
          </a:xfrm>
          <a:prstGeom prst="rect">
            <a:avLst/>
          </a:prstGeom>
        </p:spPr>
        <p:txBody>
          <a:bodyPr vert="horz" lIns="91440" tIns="45720" rIns="91440" bIns="45720" rtlCol="0">
            <a:normAutofit fontScale="625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nl-NL" dirty="0"/>
              <a:t>Beeld coverscherm</a:t>
            </a:r>
          </a:p>
        </p:txBody>
      </p:sp>
      <p:pic>
        <p:nvPicPr>
          <p:cNvPr id="40" name="Afbeelding 39" descr="Afbeelding met tekst, schermopname&#10;&#10;Automatisch gegenereerde beschrijving">
            <a:extLst>
              <a:ext uri="{FF2B5EF4-FFF2-40B4-BE49-F238E27FC236}">
                <a16:creationId xmlns:a16="http://schemas.microsoft.com/office/drawing/2014/main" id="{4C517366-9CFA-229C-4D30-3BD001566568}"/>
              </a:ext>
            </a:extLst>
          </p:cNvPr>
          <p:cNvPicPr>
            <a:picLocks noChangeAspect="1"/>
          </p:cNvPicPr>
          <p:nvPr/>
        </p:nvPicPr>
        <p:blipFill rotWithShape="1">
          <a:blip r:embed="rId20">
            <a:extLst>
              <a:ext uri="{28A0092B-C50C-407E-A947-70E740481C1C}">
                <a14:useLocalDpi xmlns:a14="http://schemas.microsoft.com/office/drawing/2010/main" val="0"/>
              </a:ext>
            </a:extLst>
          </a:blip>
          <a:srcRect t="11330" b="11823"/>
          <a:stretch/>
        </p:blipFill>
        <p:spPr>
          <a:xfrm>
            <a:off x="7867697" y="136524"/>
            <a:ext cx="1018723" cy="1913661"/>
          </a:xfrm>
          <a:prstGeom prst="rect">
            <a:avLst/>
          </a:prstGeom>
        </p:spPr>
      </p:pic>
    </p:spTree>
    <p:extLst>
      <p:ext uri="{BB962C8B-B14F-4D97-AF65-F5344CB8AC3E}">
        <p14:creationId xmlns:p14="http://schemas.microsoft.com/office/powerpoint/2010/main" val="23842455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jdelijke aanduiding voor inhoud 2">
            <a:extLst>
              <a:ext uri="{FF2B5EF4-FFF2-40B4-BE49-F238E27FC236}">
                <a16:creationId xmlns:a16="http://schemas.microsoft.com/office/drawing/2014/main" id="{ED7E6AAB-FB16-8BBD-D6AE-48F3EDD6CE16}"/>
              </a:ext>
            </a:extLst>
          </p:cNvPr>
          <p:cNvSpPr>
            <a:spLocks noGrp="1"/>
          </p:cNvSpPr>
          <p:nvPr>
            <p:ph idx="1"/>
          </p:nvPr>
        </p:nvSpPr>
        <p:spPr>
          <a:xfrm>
            <a:off x="463580" y="1016360"/>
            <a:ext cx="5928553" cy="5189426"/>
          </a:xfrm>
        </p:spPr>
        <p:txBody>
          <a:bodyPr>
            <a:normAutofit fontScale="47500" lnSpcReduction="20000"/>
          </a:bodyPr>
          <a:lstStyle/>
          <a:p>
            <a:pPr marL="0" indent="0">
              <a:buNone/>
            </a:pPr>
            <a:br>
              <a:rPr lang="nl-NL" sz="3500" dirty="0"/>
            </a:br>
            <a:endParaRPr lang="nl-NL" sz="3500" dirty="0"/>
          </a:p>
          <a:p>
            <a:pPr marL="0" indent="0">
              <a:buNone/>
            </a:pPr>
            <a:r>
              <a:rPr lang="nl-NL" sz="3400" b="1" dirty="0" err="1">
                <a:solidFill>
                  <a:srgbClr val="FF0000"/>
                </a:solidFill>
              </a:rPr>
              <a:t>Bixby</a:t>
            </a:r>
            <a:r>
              <a:rPr lang="nl-NL" sz="3400" b="1" dirty="0">
                <a:solidFill>
                  <a:srgbClr val="FF0000"/>
                </a:solidFill>
              </a:rPr>
              <a:t> </a:t>
            </a:r>
            <a:r>
              <a:rPr lang="nl-NL" sz="3400" b="1" dirty="0" err="1">
                <a:solidFill>
                  <a:srgbClr val="FF0000"/>
                </a:solidFill>
              </a:rPr>
              <a:t>Vision</a:t>
            </a:r>
            <a:r>
              <a:rPr lang="nl-NL" sz="3400" b="1" dirty="0">
                <a:solidFill>
                  <a:srgbClr val="FF0000"/>
                </a:solidFill>
              </a:rPr>
              <a:t> </a:t>
            </a:r>
            <a:r>
              <a:rPr lang="nl-NL" sz="3400" b="1" dirty="0"/>
              <a:t>is een dienst waarmee gebruikers snel </a:t>
            </a:r>
            <a:br>
              <a:rPr lang="nl-NL" sz="3400" b="1" dirty="0"/>
            </a:br>
            <a:r>
              <a:rPr lang="nl-NL" sz="3400" b="1" dirty="0"/>
              <a:t>informatie kunnen zoeken met behulp van afbeeldingen.</a:t>
            </a:r>
          </a:p>
          <a:p>
            <a:pPr marL="0" indent="0" algn="l" fontAlgn="t">
              <a:buNone/>
            </a:pPr>
            <a:r>
              <a:rPr lang="nl-NL" sz="3400" b="0" i="0" dirty="0">
                <a:solidFill>
                  <a:srgbClr val="000000"/>
                </a:solidFill>
                <a:effectLst/>
                <a:latin typeface="SamsungOne"/>
              </a:rPr>
              <a:t>Diverse </a:t>
            </a:r>
            <a:r>
              <a:rPr lang="nl-NL" sz="3400" b="1" i="0" dirty="0">
                <a:solidFill>
                  <a:srgbClr val="000000"/>
                </a:solidFill>
                <a:effectLst/>
                <a:latin typeface="SamsungOne"/>
              </a:rPr>
              <a:t>gelijksoortige beelden </a:t>
            </a:r>
            <a:r>
              <a:rPr lang="nl-NL" sz="3400" b="0" i="0" dirty="0">
                <a:solidFill>
                  <a:srgbClr val="000000"/>
                </a:solidFill>
                <a:effectLst/>
                <a:latin typeface="SamsungOne"/>
              </a:rPr>
              <a:t>kunnen doorzocht worden, </a:t>
            </a:r>
            <a:br>
              <a:rPr lang="nl-NL" sz="3400" b="0" i="0" dirty="0">
                <a:solidFill>
                  <a:srgbClr val="000000"/>
                </a:solidFill>
                <a:effectLst/>
                <a:latin typeface="SamsungOne"/>
              </a:rPr>
            </a:br>
            <a:r>
              <a:rPr lang="nl-NL" sz="3400" b="0" i="0" dirty="0">
                <a:solidFill>
                  <a:srgbClr val="000000"/>
                </a:solidFill>
                <a:effectLst/>
                <a:latin typeface="SamsungOne"/>
              </a:rPr>
              <a:t>samen met producten, mensen, oriëntatiepunten, </a:t>
            </a:r>
            <a:br>
              <a:rPr lang="nl-NL" sz="3400" b="0" i="0" dirty="0">
                <a:solidFill>
                  <a:srgbClr val="000000"/>
                </a:solidFill>
                <a:effectLst/>
                <a:latin typeface="SamsungOne"/>
              </a:rPr>
            </a:br>
            <a:r>
              <a:rPr lang="nl-NL" sz="3400" b="0" i="0" dirty="0">
                <a:solidFill>
                  <a:srgbClr val="000000"/>
                </a:solidFill>
                <a:effectLst/>
                <a:latin typeface="SamsungOne"/>
              </a:rPr>
              <a:t>dier-/plantinformatie, en </a:t>
            </a:r>
            <a:r>
              <a:rPr lang="nl-NL" sz="3400" b="0" i="0" dirty="0" err="1">
                <a:solidFill>
                  <a:srgbClr val="000000"/>
                </a:solidFill>
                <a:effectLst/>
                <a:latin typeface="SamsungOne"/>
              </a:rPr>
              <a:t>Bixby</a:t>
            </a:r>
            <a:r>
              <a:rPr lang="nl-NL" sz="3400" b="0" i="0" dirty="0">
                <a:solidFill>
                  <a:srgbClr val="000000"/>
                </a:solidFill>
                <a:effectLst/>
                <a:latin typeface="SamsungOne"/>
              </a:rPr>
              <a:t> </a:t>
            </a:r>
            <a:r>
              <a:rPr lang="nl-NL" sz="3400" b="0" i="0" dirty="0" err="1">
                <a:solidFill>
                  <a:srgbClr val="000000"/>
                </a:solidFill>
                <a:effectLst/>
                <a:latin typeface="SamsungOne"/>
              </a:rPr>
              <a:t>Vision</a:t>
            </a:r>
            <a:r>
              <a:rPr lang="nl-NL" sz="3400" b="0" i="0" dirty="0">
                <a:solidFill>
                  <a:srgbClr val="000000"/>
                </a:solidFill>
                <a:effectLst/>
                <a:latin typeface="SamsungOne"/>
              </a:rPr>
              <a:t> kan </a:t>
            </a:r>
            <a:r>
              <a:rPr lang="nl-NL" sz="3400" b="1" i="0" dirty="0">
                <a:solidFill>
                  <a:srgbClr val="000000"/>
                </a:solidFill>
                <a:effectLst/>
                <a:latin typeface="SamsungOne"/>
              </a:rPr>
              <a:t>tekst uit beelden halen</a:t>
            </a:r>
            <a:br>
              <a:rPr lang="nl-NL" sz="3400" b="1" i="0" dirty="0">
                <a:solidFill>
                  <a:srgbClr val="000000"/>
                </a:solidFill>
                <a:effectLst/>
                <a:latin typeface="SamsungOne"/>
              </a:rPr>
            </a:br>
            <a:r>
              <a:rPr lang="nl-NL" sz="3400" b="0" i="0" dirty="0">
                <a:solidFill>
                  <a:srgbClr val="000000"/>
                </a:solidFill>
                <a:effectLst/>
                <a:latin typeface="SamsungOne"/>
              </a:rPr>
              <a:t>om in verschillende talen te </a:t>
            </a:r>
            <a:r>
              <a:rPr lang="nl-NL" sz="3400" b="1" i="0" dirty="0">
                <a:solidFill>
                  <a:srgbClr val="000000"/>
                </a:solidFill>
                <a:effectLst/>
                <a:latin typeface="SamsungOne"/>
              </a:rPr>
              <a:t>vertalen</a:t>
            </a:r>
            <a:r>
              <a:rPr lang="nl-NL" sz="3400" b="0" i="0" dirty="0">
                <a:solidFill>
                  <a:srgbClr val="000000"/>
                </a:solidFill>
                <a:effectLst/>
                <a:latin typeface="SamsungOne"/>
              </a:rPr>
              <a:t>. </a:t>
            </a:r>
            <a:r>
              <a:rPr lang="nl-NL" sz="3400" dirty="0">
                <a:solidFill>
                  <a:srgbClr val="000000"/>
                </a:solidFill>
                <a:latin typeface="SamsungOne"/>
              </a:rPr>
              <a:t>Het is </a:t>
            </a:r>
            <a:r>
              <a:rPr lang="nl-NL" sz="3400" b="0" i="0" dirty="0">
                <a:solidFill>
                  <a:srgbClr val="000000"/>
                </a:solidFill>
                <a:effectLst/>
                <a:latin typeface="SamsungOne"/>
              </a:rPr>
              <a:t>ook mogelijk </a:t>
            </a:r>
            <a:br>
              <a:rPr lang="nl-NL" sz="3400" b="0" i="0" dirty="0">
                <a:solidFill>
                  <a:srgbClr val="000000"/>
                </a:solidFill>
                <a:effectLst/>
                <a:latin typeface="SamsungOne"/>
              </a:rPr>
            </a:br>
            <a:r>
              <a:rPr lang="nl-NL" sz="3400" b="1" i="0" dirty="0">
                <a:solidFill>
                  <a:srgbClr val="000000"/>
                </a:solidFill>
                <a:effectLst/>
                <a:latin typeface="SamsungOne"/>
              </a:rPr>
              <a:t>wijninformatie</a:t>
            </a:r>
            <a:r>
              <a:rPr lang="nl-NL" sz="3400" b="0" i="0" dirty="0">
                <a:solidFill>
                  <a:srgbClr val="000000"/>
                </a:solidFill>
                <a:effectLst/>
                <a:latin typeface="SamsungOne"/>
              </a:rPr>
              <a:t> te krijgen door alleen een etiket te scannen.</a:t>
            </a:r>
          </a:p>
          <a:p>
            <a:pPr marL="0" indent="0">
              <a:buNone/>
            </a:pPr>
            <a:endParaRPr lang="nl-NL" sz="4900" b="1" dirty="0"/>
          </a:p>
          <a:p>
            <a:pPr marL="0" indent="0">
              <a:buNone/>
            </a:pPr>
            <a:endParaRPr lang="nl-NL" sz="4900" b="1" dirty="0"/>
          </a:p>
          <a:p>
            <a:pPr lvl="1">
              <a:buBlip>
                <a:blip r:embed="rId3"/>
              </a:buBlip>
            </a:pPr>
            <a:endParaRPr lang="nl-NL" sz="4900" dirty="0"/>
          </a:p>
          <a:p>
            <a:pPr marL="342900" lvl="1" indent="0">
              <a:buNone/>
            </a:pPr>
            <a:endParaRPr lang="nl-NL" sz="4900" dirty="0"/>
          </a:p>
          <a:p>
            <a:pPr marL="342900" lvl="1" indent="0">
              <a:buNone/>
            </a:pPr>
            <a:endParaRPr lang="nl-NL" sz="4900" dirty="0"/>
          </a:p>
          <a:p>
            <a:pPr marL="342900" lvl="1" indent="0">
              <a:buNone/>
            </a:pPr>
            <a:endParaRPr lang="nl-NL" sz="2600" dirty="0"/>
          </a:p>
          <a:p>
            <a:pPr marL="342900" lvl="1" indent="0">
              <a:buNone/>
            </a:pPr>
            <a:endParaRPr lang="nl-NL" sz="2600" dirty="0"/>
          </a:p>
          <a:p>
            <a:pPr marL="342900" lvl="1" indent="0">
              <a:buNone/>
            </a:pPr>
            <a:endParaRPr lang="nl-NL" sz="2600" dirty="0"/>
          </a:p>
          <a:p>
            <a:pPr marL="342900" lvl="1" indent="0">
              <a:buNone/>
            </a:pPr>
            <a:endParaRPr lang="nl-NL" sz="2600" dirty="0"/>
          </a:p>
          <a:p>
            <a:pPr marL="342900" lvl="1" indent="0">
              <a:buNone/>
            </a:pPr>
            <a:br>
              <a:rPr lang="nl-NL" sz="2600" dirty="0"/>
            </a:br>
            <a:endParaRPr lang="nl-NL" sz="2600" dirty="0"/>
          </a:p>
          <a:p>
            <a:pPr marL="342900" lvl="1" indent="0">
              <a:buNone/>
            </a:pPr>
            <a:br>
              <a:rPr lang="nl-NL" sz="1752" dirty="0"/>
            </a:br>
            <a:endParaRPr lang="nl-NL" sz="1752" dirty="0"/>
          </a:p>
          <a:p>
            <a:pPr marL="0" indent="0">
              <a:buNone/>
            </a:pPr>
            <a:br>
              <a:rPr lang="nl-NL" sz="2052" dirty="0"/>
            </a:br>
            <a:endParaRPr lang="nl-NL" sz="2052" dirty="0"/>
          </a:p>
        </p:txBody>
      </p:sp>
      <p:pic>
        <p:nvPicPr>
          <p:cNvPr id="17" name="Afbeelding 16" descr="Afbeelding met tekst, multimedia, Weergave-apparaat, schermopname&#10;&#10;Automatisch gegenereerde beschrijving">
            <a:extLst>
              <a:ext uri="{FF2B5EF4-FFF2-40B4-BE49-F238E27FC236}">
                <a16:creationId xmlns:a16="http://schemas.microsoft.com/office/drawing/2014/main" id="{D174231B-3D11-EC3A-05EB-C843E747E7DE}"/>
              </a:ext>
            </a:extLst>
          </p:cNvPr>
          <p:cNvPicPr>
            <a:picLocks noChangeAspect="1"/>
          </p:cNvPicPr>
          <p:nvPr/>
        </p:nvPicPr>
        <p:blipFill rotWithShape="1">
          <a:blip r:embed="rId4">
            <a:extLst>
              <a:ext uri="{28A0092B-C50C-407E-A947-70E740481C1C}">
                <a14:useLocalDpi xmlns:a14="http://schemas.microsoft.com/office/drawing/2010/main" val="0"/>
              </a:ext>
            </a:extLst>
          </a:blip>
          <a:srcRect t="18774"/>
          <a:stretch/>
        </p:blipFill>
        <p:spPr>
          <a:xfrm>
            <a:off x="2215098" y="3157340"/>
            <a:ext cx="1443434" cy="2865940"/>
          </a:xfrm>
          <a:prstGeom prst="rect">
            <a:avLst/>
          </a:prstGeom>
        </p:spPr>
      </p:pic>
      <p:sp>
        <p:nvSpPr>
          <p:cNvPr id="2" name="Titel 1"/>
          <p:cNvSpPr>
            <a:spLocks noGrp="1"/>
          </p:cNvSpPr>
          <p:nvPr>
            <p:ph type="title"/>
          </p:nvPr>
        </p:nvSpPr>
        <p:spPr>
          <a:xfrm>
            <a:off x="628650" y="275065"/>
            <a:ext cx="7886700" cy="1325563"/>
          </a:xfrm>
        </p:spPr>
        <p:txBody>
          <a:bodyPr/>
          <a:lstStyle/>
          <a:p>
            <a:r>
              <a:rPr lang="nl-NL" b="1" dirty="0"/>
              <a:t>  Camera</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14</a:t>
            </a:fld>
            <a:endParaRPr lang="nl-NL"/>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Tips</a:t>
            </a:r>
          </a:p>
        </p:txBody>
      </p:sp>
      <p:pic>
        <p:nvPicPr>
          <p:cNvPr id="6" name="Afbeelding 5" descr="Afbeelding met tekst, schermopname, overdekt, scherm&#10;&#10;Automatisch gegenereerde beschrijving">
            <a:extLst>
              <a:ext uri="{FF2B5EF4-FFF2-40B4-BE49-F238E27FC236}">
                <a16:creationId xmlns:a16="http://schemas.microsoft.com/office/drawing/2014/main" id="{46A6BE8E-1F71-71AD-80C2-011F57926C10}"/>
              </a:ext>
            </a:extLst>
          </p:cNvPr>
          <p:cNvPicPr>
            <a:picLocks noChangeAspect="1"/>
          </p:cNvPicPr>
          <p:nvPr/>
        </p:nvPicPr>
        <p:blipFill rotWithShape="1">
          <a:blip r:embed="rId6">
            <a:extLst>
              <a:ext uri="{28A0092B-C50C-407E-A947-70E740481C1C}">
                <a14:useLocalDpi xmlns:a14="http://schemas.microsoft.com/office/drawing/2010/main" val="0"/>
              </a:ext>
            </a:extLst>
          </a:blip>
          <a:srcRect l="23183" r="24793"/>
          <a:stretch/>
        </p:blipFill>
        <p:spPr>
          <a:xfrm rot="5400000">
            <a:off x="305751" y="3385319"/>
            <a:ext cx="2115645" cy="1665311"/>
          </a:xfrm>
          <a:prstGeom prst="rect">
            <a:avLst/>
          </a:prstGeom>
        </p:spPr>
      </p:pic>
      <p:pic>
        <p:nvPicPr>
          <p:cNvPr id="13" name="Afbeelding 12" descr="Afbeelding met tekst, schermopname, multimedia, video&#10;&#10;Automatisch gegenereerde beschrijving">
            <a:extLst>
              <a:ext uri="{FF2B5EF4-FFF2-40B4-BE49-F238E27FC236}">
                <a16:creationId xmlns:a16="http://schemas.microsoft.com/office/drawing/2014/main" id="{1A22AB0B-04C8-3D82-9152-FE1B28B2793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54136" y="3157325"/>
            <a:ext cx="1568283" cy="2869377"/>
          </a:xfrm>
          <a:prstGeom prst="rect">
            <a:avLst/>
          </a:prstGeom>
        </p:spPr>
      </p:pic>
      <p:pic>
        <p:nvPicPr>
          <p:cNvPr id="15" name="Afbeelding 14" descr="Afbeelding met tekst, schermopname, ontwerp, kunst&#10;&#10;Automatisch gegenereerde beschrijving">
            <a:extLst>
              <a:ext uri="{FF2B5EF4-FFF2-40B4-BE49-F238E27FC236}">
                <a16:creationId xmlns:a16="http://schemas.microsoft.com/office/drawing/2014/main" id="{2DCACA05-66B2-2347-8E28-D3B11276106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808752" y="3150560"/>
            <a:ext cx="1173836" cy="2869377"/>
          </a:xfrm>
          <a:prstGeom prst="rect">
            <a:avLst/>
          </a:prstGeom>
        </p:spPr>
      </p:pic>
      <p:pic>
        <p:nvPicPr>
          <p:cNvPr id="32" name="Afbeelding 31" descr="Afbeelding met tekst, Mobiele telefoon, schermopname, Lettertype&#10;&#10;Automatisch gegenereerde beschrijving">
            <a:extLst>
              <a:ext uri="{FF2B5EF4-FFF2-40B4-BE49-F238E27FC236}">
                <a16:creationId xmlns:a16="http://schemas.microsoft.com/office/drawing/2014/main" id="{8BA386BD-FA4C-C15A-F901-C67A9DF25E6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693968" y="1441961"/>
            <a:ext cx="1875576" cy="4584741"/>
          </a:xfrm>
          <a:prstGeom prst="rect">
            <a:avLst/>
          </a:prstGeom>
        </p:spPr>
      </p:pic>
    </p:spTree>
    <p:extLst>
      <p:ext uri="{BB962C8B-B14F-4D97-AF65-F5344CB8AC3E}">
        <p14:creationId xmlns:p14="http://schemas.microsoft.com/office/powerpoint/2010/main" val="40281191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Afbeelding 18" descr="Afbeelding met tekst, schermopname, ontwerp, kunst&#10;&#10;Automatisch gegenereerde beschrijving">
            <a:extLst>
              <a:ext uri="{FF2B5EF4-FFF2-40B4-BE49-F238E27FC236}">
                <a16:creationId xmlns:a16="http://schemas.microsoft.com/office/drawing/2014/main" id="{C060D5B7-9ED3-1C92-9725-230E08E8F0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2386" y="1696683"/>
            <a:ext cx="1566318" cy="3828779"/>
          </a:xfrm>
          <a:prstGeom prst="rect">
            <a:avLst/>
          </a:prstGeom>
        </p:spPr>
      </p:pic>
      <p:sp>
        <p:nvSpPr>
          <p:cNvPr id="22" name="Tijdelijke aanduiding voor inhoud 2">
            <a:extLst>
              <a:ext uri="{FF2B5EF4-FFF2-40B4-BE49-F238E27FC236}">
                <a16:creationId xmlns:a16="http://schemas.microsoft.com/office/drawing/2014/main" id="{ED7E6AAB-FB16-8BBD-D6AE-48F3EDD6CE16}"/>
              </a:ext>
            </a:extLst>
          </p:cNvPr>
          <p:cNvSpPr>
            <a:spLocks noGrp="1"/>
          </p:cNvSpPr>
          <p:nvPr>
            <p:ph idx="1"/>
          </p:nvPr>
        </p:nvSpPr>
        <p:spPr>
          <a:xfrm>
            <a:off x="463580" y="1016360"/>
            <a:ext cx="7623010" cy="5189426"/>
          </a:xfrm>
        </p:spPr>
        <p:txBody>
          <a:bodyPr>
            <a:normAutofit fontScale="62500" lnSpcReduction="20000"/>
          </a:bodyPr>
          <a:lstStyle/>
          <a:p>
            <a:pPr marL="0" indent="0">
              <a:buNone/>
            </a:pPr>
            <a:br>
              <a:rPr lang="nl-NL" sz="3500" dirty="0"/>
            </a:br>
            <a:endParaRPr lang="nl-NL" sz="3500" dirty="0"/>
          </a:p>
          <a:p>
            <a:pPr marL="0" indent="0">
              <a:buNone/>
            </a:pPr>
            <a:r>
              <a:rPr lang="nl-NL" sz="2600" dirty="0">
                <a:solidFill>
                  <a:srgbClr val="000000"/>
                </a:solidFill>
                <a:latin typeface="SamsungOne"/>
              </a:rPr>
              <a:t>Met </a:t>
            </a:r>
            <a:r>
              <a:rPr lang="nl-NL" sz="2600" b="1" dirty="0">
                <a:solidFill>
                  <a:srgbClr val="FF0000"/>
                </a:solidFill>
                <a:latin typeface="SamsungOne"/>
              </a:rPr>
              <a:t>Single take </a:t>
            </a:r>
            <a:r>
              <a:rPr lang="nl-NL" sz="2600" dirty="0">
                <a:solidFill>
                  <a:srgbClr val="000000"/>
                </a:solidFill>
                <a:latin typeface="SamsungOne"/>
              </a:rPr>
              <a:t>m</a:t>
            </a:r>
            <a:r>
              <a:rPr lang="nl-NL" sz="2600" b="0" i="0" dirty="0">
                <a:solidFill>
                  <a:srgbClr val="000000"/>
                </a:solidFill>
                <a:effectLst/>
                <a:latin typeface="SamsungOne"/>
              </a:rPr>
              <a:t>aak je met AI maximaal</a:t>
            </a:r>
            <a:br>
              <a:rPr lang="nl-NL" sz="2600" b="0" i="0" dirty="0">
                <a:solidFill>
                  <a:srgbClr val="000000"/>
                </a:solidFill>
                <a:effectLst/>
                <a:latin typeface="SamsungOne"/>
              </a:rPr>
            </a:br>
            <a:r>
              <a:rPr lang="nl-NL" sz="2600" b="0" i="0" dirty="0">
                <a:solidFill>
                  <a:srgbClr val="000000"/>
                </a:solidFill>
                <a:effectLst/>
                <a:latin typeface="SamsungOne"/>
              </a:rPr>
              <a:t>14 verschillende soorten foto's en video’s </a:t>
            </a:r>
            <a:br>
              <a:rPr lang="nl-NL" sz="2600" b="0" i="0" dirty="0">
                <a:solidFill>
                  <a:srgbClr val="000000"/>
                </a:solidFill>
                <a:effectLst/>
                <a:latin typeface="SamsungOne"/>
              </a:rPr>
            </a:br>
            <a:r>
              <a:rPr lang="nl-NL" sz="2600" b="0" i="0" dirty="0">
                <a:solidFill>
                  <a:srgbClr val="000000"/>
                </a:solidFill>
                <a:effectLst/>
                <a:latin typeface="SamsungOne"/>
              </a:rPr>
              <a:t>(10 foto's en 4 video's) tijdens opnamen van </a:t>
            </a:r>
            <a:br>
              <a:rPr lang="nl-NL" sz="2600" b="0" i="0" dirty="0">
                <a:solidFill>
                  <a:srgbClr val="000000"/>
                </a:solidFill>
                <a:effectLst/>
                <a:latin typeface="SamsungOne"/>
              </a:rPr>
            </a:br>
            <a:r>
              <a:rPr lang="nl-NL" sz="2600" b="0" i="0" dirty="0">
                <a:solidFill>
                  <a:srgbClr val="000000"/>
                </a:solidFill>
                <a:effectLst/>
                <a:latin typeface="SamsungOne"/>
              </a:rPr>
              <a:t>minimaal 3 tot maximaal 10 seconden. </a:t>
            </a:r>
            <a:br>
              <a:rPr lang="nl-NL" sz="2600" b="0" i="0" dirty="0">
                <a:solidFill>
                  <a:srgbClr val="000000"/>
                </a:solidFill>
                <a:effectLst/>
                <a:latin typeface="SamsungOne"/>
              </a:rPr>
            </a:br>
            <a:r>
              <a:rPr lang="nl-NL" sz="2600" b="0" i="0" dirty="0">
                <a:solidFill>
                  <a:srgbClr val="000000"/>
                </a:solidFill>
                <a:effectLst/>
                <a:latin typeface="SamsungOne"/>
              </a:rPr>
              <a:t>Je hoeft je hierbij geen zorgen te maken </a:t>
            </a:r>
            <a:br>
              <a:rPr lang="nl-NL" sz="2600" b="0" i="0" dirty="0">
                <a:solidFill>
                  <a:srgbClr val="000000"/>
                </a:solidFill>
                <a:effectLst/>
                <a:latin typeface="SamsungOne"/>
              </a:rPr>
            </a:br>
            <a:r>
              <a:rPr lang="nl-NL" sz="2600" b="0" i="0" dirty="0">
                <a:solidFill>
                  <a:srgbClr val="000000"/>
                </a:solidFill>
                <a:effectLst/>
                <a:latin typeface="SamsungOne"/>
              </a:rPr>
              <a:t>over de juiste instellingen.</a:t>
            </a:r>
            <a:br>
              <a:rPr lang="nl-NL" sz="2600" dirty="0"/>
            </a:br>
            <a:r>
              <a:rPr lang="nl-NL" sz="2600" b="0" i="0" dirty="0">
                <a:solidFill>
                  <a:srgbClr val="000000"/>
                </a:solidFill>
                <a:effectLst/>
                <a:latin typeface="SamsungOne"/>
              </a:rPr>
              <a:t>De resultaten van Single take zullen worden </a:t>
            </a:r>
            <a:br>
              <a:rPr lang="nl-NL" sz="2600" b="0" i="0" dirty="0">
                <a:solidFill>
                  <a:srgbClr val="000000"/>
                </a:solidFill>
                <a:effectLst/>
                <a:latin typeface="SamsungOne"/>
              </a:rPr>
            </a:br>
            <a:r>
              <a:rPr lang="nl-NL" sz="2600" b="0" i="0" dirty="0">
                <a:solidFill>
                  <a:srgbClr val="000000"/>
                </a:solidFill>
                <a:effectLst/>
                <a:latin typeface="SamsungOne"/>
              </a:rPr>
              <a:t>weergegeven in de Galerij.</a:t>
            </a:r>
            <a:endParaRPr lang="nl-NL" sz="2600" b="1" dirty="0"/>
          </a:p>
          <a:p>
            <a:pPr marL="342900" lvl="1" indent="0">
              <a:buNone/>
            </a:pPr>
            <a:endParaRPr lang="nl-NL" sz="4900" dirty="0"/>
          </a:p>
          <a:p>
            <a:pPr marL="342900" lvl="1" indent="0">
              <a:buNone/>
            </a:pPr>
            <a:endParaRPr lang="nl-NL" sz="4900" dirty="0"/>
          </a:p>
          <a:p>
            <a:pPr marL="342900" lvl="1" indent="0">
              <a:buNone/>
            </a:pPr>
            <a:endParaRPr lang="nl-NL" sz="4900" dirty="0"/>
          </a:p>
          <a:p>
            <a:pPr marL="342900" lvl="1" indent="0">
              <a:buNone/>
            </a:pPr>
            <a:endParaRPr lang="nl-NL" sz="2600" dirty="0"/>
          </a:p>
          <a:p>
            <a:pPr marL="342900" lvl="1" indent="0">
              <a:buNone/>
            </a:pPr>
            <a:endParaRPr lang="nl-NL" sz="2600" dirty="0"/>
          </a:p>
          <a:p>
            <a:pPr marL="342900" lvl="1" indent="0">
              <a:buNone/>
            </a:pPr>
            <a:endParaRPr lang="nl-NL" sz="2600" dirty="0"/>
          </a:p>
          <a:p>
            <a:pPr marL="342900" lvl="1" indent="0">
              <a:buNone/>
            </a:pPr>
            <a:endParaRPr lang="nl-NL" sz="2600" dirty="0"/>
          </a:p>
          <a:p>
            <a:pPr marL="342900" lvl="1" indent="0">
              <a:buNone/>
            </a:pPr>
            <a:br>
              <a:rPr lang="nl-NL" sz="2600" dirty="0"/>
            </a:br>
            <a:endParaRPr lang="nl-NL" sz="2600" dirty="0"/>
          </a:p>
          <a:p>
            <a:pPr marL="342900" lvl="1" indent="0">
              <a:buNone/>
            </a:pPr>
            <a:br>
              <a:rPr lang="nl-NL" sz="1752" dirty="0"/>
            </a:br>
            <a:endParaRPr lang="nl-NL" sz="1752" dirty="0"/>
          </a:p>
          <a:p>
            <a:pPr marL="0" indent="0">
              <a:buNone/>
            </a:pPr>
            <a:br>
              <a:rPr lang="nl-NL" sz="2052" dirty="0"/>
            </a:br>
            <a:endParaRPr lang="nl-NL" sz="2052" dirty="0"/>
          </a:p>
        </p:txBody>
      </p:sp>
      <p:sp>
        <p:nvSpPr>
          <p:cNvPr id="2" name="Titel 1"/>
          <p:cNvSpPr>
            <a:spLocks noGrp="1"/>
          </p:cNvSpPr>
          <p:nvPr>
            <p:ph type="title"/>
          </p:nvPr>
        </p:nvSpPr>
        <p:spPr>
          <a:xfrm>
            <a:off x="628650" y="275065"/>
            <a:ext cx="7886700" cy="1325563"/>
          </a:xfrm>
        </p:spPr>
        <p:txBody>
          <a:bodyPr/>
          <a:lstStyle/>
          <a:p>
            <a:r>
              <a:rPr lang="nl-NL" b="1" dirty="0"/>
              <a:t>  Camera</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15</a:t>
            </a:fld>
            <a:endParaRPr lang="nl-NL"/>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Tips</a:t>
            </a:r>
          </a:p>
        </p:txBody>
      </p:sp>
      <p:pic>
        <p:nvPicPr>
          <p:cNvPr id="9" name="Afbeelding 8">
            <a:extLst>
              <a:ext uri="{FF2B5EF4-FFF2-40B4-BE49-F238E27FC236}">
                <a16:creationId xmlns:a16="http://schemas.microsoft.com/office/drawing/2014/main" id="{224EF24A-28C7-9CFC-337A-14262B2904C8}"/>
              </a:ext>
            </a:extLst>
          </p:cNvPr>
          <p:cNvPicPr>
            <a:picLocks noChangeAspect="1"/>
          </p:cNvPicPr>
          <p:nvPr/>
        </p:nvPicPr>
        <p:blipFill>
          <a:blip r:embed="rId5"/>
          <a:stretch>
            <a:fillRect/>
          </a:stretch>
        </p:blipFill>
        <p:spPr>
          <a:xfrm>
            <a:off x="210277" y="3676018"/>
            <a:ext cx="6034506" cy="2415111"/>
          </a:xfrm>
          <a:prstGeom prst="rect">
            <a:avLst/>
          </a:prstGeom>
        </p:spPr>
      </p:pic>
      <p:pic>
        <p:nvPicPr>
          <p:cNvPr id="12" name="Afbeelding 11">
            <a:extLst>
              <a:ext uri="{FF2B5EF4-FFF2-40B4-BE49-F238E27FC236}">
                <a16:creationId xmlns:a16="http://schemas.microsoft.com/office/drawing/2014/main" id="{59A071FA-7FF8-51CA-5574-4571185D7E34}"/>
              </a:ext>
            </a:extLst>
          </p:cNvPr>
          <p:cNvPicPr>
            <a:picLocks noChangeAspect="1"/>
          </p:cNvPicPr>
          <p:nvPr/>
        </p:nvPicPr>
        <p:blipFill>
          <a:blip r:embed="rId6"/>
          <a:stretch>
            <a:fillRect/>
          </a:stretch>
        </p:blipFill>
        <p:spPr>
          <a:xfrm>
            <a:off x="6300635" y="4008323"/>
            <a:ext cx="2171757" cy="1817962"/>
          </a:xfrm>
          <a:prstGeom prst="rect">
            <a:avLst/>
          </a:prstGeom>
        </p:spPr>
      </p:pic>
      <p:pic>
        <p:nvPicPr>
          <p:cNvPr id="16" name="Afbeelding 15">
            <a:extLst>
              <a:ext uri="{FF2B5EF4-FFF2-40B4-BE49-F238E27FC236}">
                <a16:creationId xmlns:a16="http://schemas.microsoft.com/office/drawing/2014/main" id="{7C3A976B-6C6E-F545-BB6B-CC2A91AC6942}"/>
              </a:ext>
            </a:extLst>
          </p:cNvPr>
          <p:cNvPicPr>
            <a:picLocks noChangeAspect="1"/>
          </p:cNvPicPr>
          <p:nvPr/>
        </p:nvPicPr>
        <p:blipFill>
          <a:blip r:embed="rId7"/>
          <a:stretch>
            <a:fillRect/>
          </a:stretch>
        </p:blipFill>
        <p:spPr>
          <a:xfrm>
            <a:off x="4238964" y="541120"/>
            <a:ext cx="3102510" cy="2824917"/>
          </a:xfrm>
          <a:prstGeom prst="rect">
            <a:avLst/>
          </a:prstGeom>
        </p:spPr>
      </p:pic>
    </p:spTree>
    <p:extLst>
      <p:ext uri="{BB962C8B-B14F-4D97-AF65-F5344CB8AC3E}">
        <p14:creationId xmlns:p14="http://schemas.microsoft.com/office/powerpoint/2010/main" val="7222726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descr="Afbeelding met buitenshuis, roos, plant, gras&#10;&#10;Automatisch gegenereerde beschrijving">
            <a:extLst>
              <a:ext uri="{FF2B5EF4-FFF2-40B4-BE49-F238E27FC236}">
                <a16:creationId xmlns:a16="http://schemas.microsoft.com/office/drawing/2014/main" id="{A12840C8-3FEA-ED74-6A6D-BBC6E264DF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197" y="4045113"/>
            <a:ext cx="5201792" cy="2130134"/>
          </a:xfrm>
          <a:prstGeom prst="rect">
            <a:avLst/>
          </a:prstGeom>
        </p:spPr>
      </p:pic>
      <p:pic>
        <p:nvPicPr>
          <p:cNvPr id="12" name="Afbeelding 11" descr="Afbeelding met buitenshuis, boom, roos, graf&#10;&#10;Automatisch gegenereerde beschrijving">
            <a:extLst>
              <a:ext uri="{FF2B5EF4-FFF2-40B4-BE49-F238E27FC236}">
                <a16:creationId xmlns:a16="http://schemas.microsoft.com/office/drawing/2014/main" id="{B44FDCCD-A7CB-3D28-5A28-F204DD2E2FD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3110034" y="4045568"/>
            <a:ext cx="5201792" cy="2130134"/>
          </a:xfrm>
          <a:prstGeom prst="rect">
            <a:avLst/>
          </a:prstGeom>
        </p:spPr>
      </p:pic>
      <p:sp>
        <p:nvSpPr>
          <p:cNvPr id="2" name="Titel 1"/>
          <p:cNvSpPr>
            <a:spLocks noGrp="1"/>
          </p:cNvSpPr>
          <p:nvPr>
            <p:ph type="title"/>
          </p:nvPr>
        </p:nvSpPr>
        <p:spPr>
          <a:xfrm>
            <a:off x="628650" y="275065"/>
            <a:ext cx="7886700" cy="1325563"/>
          </a:xfrm>
        </p:spPr>
        <p:txBody>
          <a:bodyPr/>
          <a:lstStyle/>
          <a:p>
            <a:r>
              <a:rPr lang="nl-NL" b="1" dirty="0"/>
              <a:t>  Camera</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16</a:t>
            </a:fld>
            <a:endParaRPr lang="nl-NL"/>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Tips</a:t>
            </a:r>
          </a:p>
        </p:txBody>
      </p:sp>
      <p:sp>
        <p:nvSpPr>
          <p:cNvPr id="14" name="Tijdelijke aanduiding voor inhoud 2">
            <a:extLst>
              <a:ext uri="{FF2B5EF4-FFF2-40B4-BE49-F238E27FC236}">
                <a16:creationId xmlns:a16="http://schemas.microsoft.com/office/drawing/2014/main" id="{2EAFE12D-1EB1-44E1-F2AF-5C5687264D38}"/>
              </a:ext>
            </a:extLst>
          </p:cNvPr>
          <p:cNvSpPr>
            <a:spLocks noGrp="1"/>
          </p:cNvSpPr>
          <p:nvPr>
            <p:ph idx="1"/>
          </p:nvPr>
        </p:nvSpPr>
        <p:spPr>
          <a:xfrm>
            <a:off x="463580" y="1016360"/>
            <a:ext cx="8216840" cy="5042081"/>
          </a:xfrm>
        </p:spPr>
        <p:txBody>
          <a:bodyPr>
            <a:normAutofit fontScale="32500" lnSpcReduction="20000"/>
          </a:bodyPr>
          <a:lstStyle/>
          <a:p>
            <a:pPr marL="0" indent="0">
              <a:buNone/>
            </a:pPr>
            <a:br>
              <a:rPr lang="nl-NL" sz="2052" dirty="0"/>
            </a:br>
            <a:endParaRPr lang="nl-NL" sz="2052" dirty="0"/>
          </a:p>
          <a:p>
            <a:pPr marL="0" indent="0">
              <a:buNone/>
            </a:pPr>
            <a:endParaRPr lang="nl-NL" sz="4900" dirty="0"/>
          </a:p>
          <a:p>
            <a:pPr lvl="1">
              <a:buBlip>
                <a:blip r:embed="rId6"/>
              </a:buBlip>
            </a:pPr>
            <a:r>
              <a:rPr lang="nl-NL" sz="4900" dirty="0"/>
              <a:t>Klik aan wat je scherp wil hebben</a:t>
            </a:r>
          </a:p>
          <a:p>
            <a:pPr lvl="1">
              <a:buBlip>
                <a:blip r:embed="rId6"/>
              </a:buBlip>
            </a:pPr>
            <a:r>
              <a:rPr lang="nl-NL" sz="4900" dirty="0"/>
              <a:t>Gebruik van de verschillende standen zoals Portret </a:t>
            </a:r>
            <a:br>
              <a:rPr lang="nl-NL" sz="4900" dirty="0"/>
            </a:br>
            <a:r>
              <a:rPr lang="nl-NL" sz="4900" dirty="0"/>
              <a:t>en Eten zorgen voor kleine scherptediepte</a:t>
            </a:r>
          </a:p>
          <a:p>
            <a:pPr lvl="1">
              <a:buBlip>
                <a:blip r:embed="rId6"/>
              </a:buBlip>
            </a:pPr>
            <a:r>
              <a:rPr lang="nl-NL" sz="4900" dirty="0"/>
              <a:t>Ben creatief met Panorama: </a:t>
            </a:r>
            <a:br>
              <a:rPr lang="nl-NL" sz="4900" dirty="0"/>
            </a:br>
            <a:r>
              <a:rPr lang="nl-NL" sz="4900" dirty="0"/>
              <a:t>Camera horizontaal met opname in de lengte of camera </a:t>
            </a:r>
            <a:br>
              <a:rPr lang="nl-NL" sz="4900" dirty="0"/>
            </a:br>
            <a:r>
              <a:rPr lang="nl-NL" sz="4900" dirty="0"/>
              <a:t>verticaal met opname in de breedte</a:t>
            </a:r>
          </a:p>
          <a:p>
            <a:pPr lvl="1">
              <a:buBlip>
                <a:blip r:embed="rId6"/>
              </a:buBlip>
            </a:pPr>
            <a:r>
              <a:rPr lang="nl-NL" sz="4900" dirty="0"/>
              <a:t>Gebruik van de continue-opname bij bijv. beweging </a:t>
            </a:r>
            <a:br>
              <a:rPr lang="nl-NL" sz="4900" dirty="0"/>
            </a:br>
            <a:r>
              <a:rPr lang="nl-NL" sz="4900" dirty="0"/>
              <a:t>en groepen geeft altijd wel één goed resultaat</a:t>
            </a:r>
          </a:p>
          <a:p>
            <a:pPr lvl="1">
              <a:buBlip>
                <a:blip r:embed="rId6"/>
              </a:buBlip>
            </a:pPr>
            <a:r>
              <a:rPr lang="nl-NL" sz="4900" dirty="0"/>
              <a:t>Gebruik bij selfies de timer en evt. spraakopdracht</a:t>
            </a:r>
          </a:p>
          <a:p>
            <a:pPr lvl="1">
              <a:buBlip>
                <a:blip r:embed="rId6"/>
              </a:buBlip>
            </a:pPr>
            <a:r>
              <a:rPr lang="nl-NL" sz="4900" dirty="0"/>
              <a:t>Zoom zo min mogelijk in als je camera geen </a:t>
            </a:r>
            <a:br>
              <a:rPr lang="nl-NL" sz="4900" dirty="0"/>
            </a:br>
            <a:r>
              <a:rPr lang="nl-NL" sz="4900" dirty="0"/>
              <a:t>optische zoom heeft. De meeste camera’s werken met </a:t>
            </a:r>
            <a:br>
              <a:rPr lang="nl-NL" sz="4900" dirty="0"/>
            </a:br>
            <a:r>
              <a:rPr lang="nl-NL" sz="4900" dirty="0"/>
              <a:t>digitale zoom wat ten koste gaat van de kwaliteit</a:t>
            </a:r>
          </a:p>
          <a:p>
            <a:pPr lvl="1">
              <a:buBlip>
                <a:blip r:embed="rId6"/>
              </a:buBlip>
            </a:pPr>
            <a:endParaRPr lang="nl-NL" sz="4900" dirty="0"/>
          </a:p>
          <a:p>
            <a:pPr marL="342900" lvl="1" indent="0">
              <a:buNone/>
            </a:pPr>
            <a:endParaRPr lang="nl-NL" sz="2600" dirty="0"/>
          </a:p>
          <a:p>
            <a:pPr marL="342900" lvl="1" indent="0">
              <a:buNone/>
            </a:pPr>
            <a:endParaRPr lang="nl-NL" sz="2600" dirty="0"/>
          </a:p>
          <a:p>
            <a:pPr marL="342900" lvl="1" indent="0">
              <a:buNone/>
            </a:pPr>
            <a:endParaRPr lang="nl-NL" sz="2600" dirty="0"/>
          </a:p>
          <a:p>
            <a:pPr marL="342900" lvl="1" indent="0">
              <a:buNone/>
            </a:pPr>
            <a:endParaRPr lang="nl-NL" sz="2600" dirty="0"/>
          </a:p>
          <a:p>
            <a:pPr marL="342900" lvl="1" indent="0">
              <a:buNone/>
            </a:pPr>
            <a:br>
              <a:rPr lang="nl-NL" sz="2600" dirty="0"/>
            </a:br>
            <a:endParaRPr lang="nl-NL" sz="2600" dirty="0"/>
          </a:p>
          <a:p>
            <a:pPr marL="342900" lvl="1" indent="0">
              <a:buNone/>
            </a:pPr>
            <a:br>
              <a:rPr lang="nl-NL" sz="1752" dirty="0"/>
            </a:br>
            <a:endParaRPr lang="nl-NL" sz="1752" dirty="0"/>
          </a:p>
          <a:p>
            <a:pPr marL="0" indent="0">
              <a:buNone/>
            </a:pPr>
            <a:br>
              <a:rPr lang="nl-NL" sz="2052" dirty="0"/>
            </a:br>
            <a:endParaRPr lang="nl-NL" sz="2052" dirty="0"/>
          </a:p>
        </p:txBody>
      </p:sp>
      <p:pic>
        <p:nvPicPr>
          <p:cNvPr id="9" name="Afbeelding 8" descr="Afbeelding met schermopname, Kastanjebruin, rood, licht&#10;&#10;Automatisch gegenereerde beschrijving">
            <a:extLst>
              <a:ext uri="{FF2B5EF4-FFF2-40B4-BE49-F238E27FC236}">
                <a16:creationId xmlns:a16="http://schemas.microsoft.com/office/drawing/2014/main" id="{1447942D-0026-ADA4-11C5-E7052105342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400000">
            <a:off x="4513440" y="2208168"/>
            <a:ext cx="5629529" cy="2305293"/>
          </a:xfrm>
          <a:prstGeom prst="rect">
            <a:avLst/>
          </a:prstGeom>
        </p:spPr>
      </p:pic>
      <p:sp>
        <p:nvSpPr>
          <p:cNvPr id="13" name="Tekstvak 12">
            <a:extLst>
              <a:ext uri="{FF2B5EF4-FFF2-40B4-BE49-F238E27FC236}">
                <a16:creationId xmlns:a16="http://schemas.microsoft.com/office/drawing/2014/main" id="{9ADD3CF2-5F2D-4BCF-40B0-F04B1AEDB384}"/>
              </a:ext>
            </a:extLst>
          </p:cNvPr>
          <p:cNvSpPr txBox="1"/>
          <p:nvPr/>
        </p:nvSpPr>
        <p:spPr>
          <a:xfrm>
            <a:off x="1776862" y="4683068"/>
            <a:ext cx="5394508" cy="369332"/>
          </a:xfrm>
          <a:prstGeom prst="rect">
            <a:avLst/>
          </a:prstGeom>
          <a:noFill/>
        </p:spPr>
        <p:txBody>
          <a:bodyPr wrap="square" rtlCol="0">
            <a:spAutoFit/>
          </a:bodyPr>
          <a:lstStyle/>
          <a:p>
            <a:r>
              <a:rPr lang="nl-NL" sz="1100" dirty="0">
                <a:solidFill>
                  <a:schemeClr val="bg1"/>
                </a:solidFill>
              </a:rPr>
              <a:t>                  </a:t>
            </a:r>
            <a:r>
              <a:rPr lang="nl-NL" sz="1100" b="1" dirty="0">
                <a:solidFill>
                  <a:schemeClr val="bg1"/>
                </a:solidFill>
              </a:rPr>
              <a:t>Stand Eten</a:t>
            </a:r>
            <a:r>
              <a:rPr lang="nl-NL" b="1" dirty="0">
                <a:solidFill>
                  <a:schemeClr val="bg1"/>
                </a:solidFill>
              </a:rPr>
              <a:t>	                             </a:t>
            </a:r>
            <a:r>
              <a:rPr lang="nl-NL" sz="1100" b="1" dirty="0">
                <a:solidFill>
                  <a:schemeClr val="bg1"/>
                </a:solidFill>
              </a:rPr>
              <a:t>Gewone stand</a:t>
            </a:r>
          </a:p>
        </p:txBody>
      </p:sp>
    </p:spTree>
    <p:extLst>
      <p:ext uri="{BB962C8B-B14F-4D97-AF65-F5344CB8AC3E}">
        <p14:creationId xmlns:p14="http://schemas.microsoft.com/office/powerpoint/2010/main" val="37708320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Apps</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17</a:t>
            </a:fld>
            <a:endParaRPr lang="nl-NL"/>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Apps</a:t>
            </a:r>
          </a:p>
        </p:txBody>
      </p:sp>
      <p:sp>
        <p:nvSpPr>
          <p:cNvPr id="14" name="Tijdelijke aanduiding voor inhoud 2">
            <a:extLst>
              <a:ext uri="{FF2B5EF4-FFF2-40B4-BE49-F238E27FC236}">
                <a16:creationId xmlns:a16="http://schemas.microsoft.com/office/drawing/2014/main" id="{2EAFE12D-1EB1-44E1-F2AF-5C5687264D38}"/>
              </a:ext>
            </a:extLst>
          </p:cNvPr>
          <p:cNvSpPr>
            <a:spLocks noGrp="1"/>
          </p:cNvSpPr>
          <p:nvPr>
            <p:ph idx="1"/>
          </p:nvPr>
        </p:nvSpPr>
        <p:spPr>
          <a:xfrm>
            <a:off x="5275078" y="1499363"/>
            <a:ext cx="3087872" cy="5001729"/>
          </a:xfrm>
        </p:spPr>
        <p:txBody>
          <a:bodyPr>
            <a:normAutofit fontScale="77500" lnSpcReduction="20000"/>
          </a:bodyPr>
          <a:lstStyle/>
          <a:p>
            <a:pPr marL="342900" lvl="1" indent="0">
              <a:buNone/>
            </a:pPr>
            <a:endParaRPr lang="nl-NL" sz="1400" dirty="0"/>
          </a:p>
          <a:p>
            <a:pPr marL="342900" lvl="1" indent="0">
              <a:buNone/>
            </a:pPr>
            <a:endParaRPr lang="nl-NL" sz="1400" dirty="0"/>
          </a:p>
          <a:p>
            <a:pPr marL="342900" lvl="1" indent="0">
              <a:buNone/>
            </a:pPr>
            <a:endParaRPr lang="nl-NL" sz="1400" dirty="0"/>
          </a:p>
          <a:p>
            <a:pPr marL="342900" lvl="1" indent="0">
              <a:buNone/>
            </a:pPr>
            <a:endParaRPr lang="nl-NL" sz="1400" dirty="0"/>
          </a:p>
          <a:p>
            <a:pPr marL="342900" lvl="1" indent="0">
              <a:buNone/>
            </a:pPr>
            <a:endParaRPr lang="nl-NL" sz="1400" dirty="0"/>
          </a:p>
          <a:p>
            <a:pPr marL="342900" lvl="1" indent="0">
              <a:buNone/>
            </a:pPr>
            <a:endParaRPr lang="nl-NL" sz="1400" dirty="0"/>
          </a:p>
          <a:p>
            <a:pPr marL="342900" lvl="1" indent="0">
              <a:buNone/>
            </a:pPr>
            <a:endParaRPr lang="nl-NL" sz="1400" dirty="0"/>
          </a:p>
          <a:p>
            <a:pPr marL="342900" lvl="1" indent="0">
              <a:buNone/>
            </a:pPr>
            <a:endParaRPr lang="nl-NL" sz="1400" dirty="0"/>
          </a:p>
          <a:p>
            <a:pPr marL="342900" lvl="1" indent="0">
              <a:buNone/>
            </a:pPr>
            <a:endParaRPr lang="nl-NL" sz="1400" dirty="0"/>
          </a:p>
          <a:p>
            <a:pPr marL="342900" lvl="1" indent="0">
              <a:buNone/>
            </a:pPr>
            <a:endParaRPr lang="nl-NL" sz="1400" dirty="0"/>
          </a:p>
          <a:p>
            <a:pPr marL="342900" lvl="1" indent="0">
              <a:buNone/>
            </a:pPr>
            <a:r>
              <a:rPr lang="nl-NL" sz="2100" dirty="0"/>
              <a:t>Zomaar een kleine greep</a:t>
            </a:r>
          </a:p>
          <a:p>
            <a:pPr marL="342900" lvl="1" indent="0">
              <a:buNone/>
            </a:pPr>
            <a:r>
              <a:rPr lang="nl-NL" sz="2100" dirty="0"/>
              <a:t>uit de vele mogelijke apps</a:t>
            </a:r>
          </a:p>
          <a:p>
            <a:pPr marL="342900" lvl="1" indent="0">
              <a:buNone/>
            </a:pPr>
            <a:r>
              <a:rPr lang="nl-NL" sz="2100" dirty="0"/>
              <a:t>die er zijn voor zowel</a:t>
            </a:r>
          </a:p>
          <a:p>
            <a:pPr marL="342900" lvl="1" indent="0">
              <a:buNone/>
            </a:pPr>
            <a:r>
              <a:rPr lang="nl-NL" sz="2100" dirty="0"/>
              <a:t>Android als Apple</a:t>
            </a:r>
          </a:p>
          <a:p>
            <a:pPr marL="342900" lvl="1" indent="0">
              <a:buNone/>
            </a:pPr>
            <a:endParaRPr lang="nl-NL" sz="2600" dirty="0"/>
          </a:p>
          <a:p>
            <a:pPr marL="342900" lvl="1" indent="0">
              <a:buNone/>
            </a:pPr>
            <a:endParaRPr lang="nl-NL" sz="2600" dirty="0"/>
          </a:p>
          <a:p>
            <a:pPr marL="342900" lvl="1" indent="0">
              <a:buNone/>
            </a:pPr>
            <a:endParaRPr lang="nl-NL" sz="2600" dirty="0"/>
          </a:p>
          <a:p>
            <a:pPr marL="342900" lvl="1" indent="0">
              <a:buNone/>
            </a:pPr>
            <a:endParaRPr lang="nl-NL" sz="2600" dirty="0"/>
          </a:p>
          <a:p>
            <a:pPr marL="342900" lvl="1" indent="0">
              <a:buNone/>
            </a:pPr>
            <a:br>
              <a:rPr lang="nl-NL" sz="2600" dirty="0"/>
            </a:br>
            <a:endParaRPr lang="nl-NL" sz="2600" dirty="0"/>
          </a:p>
          <a:p>
            <a:pPr marL="342900" lvl="1" indent="0">
              <a:buNone/>
            </a:pPr>
            <a:br>
              <a:rPr lang="nl-NL" sz="1752" dirty="0"/>
            </a:br>
            <a:endParaRPr lang="nl-NL" sz="1752" dirty="0"/>
          </a:p>
          <a:p>
            <a:pPr marL="0" indent="0">
              <a:buNone/>
            </a:pPr>
            <a:br>
              <a:rPr lang="nl-NL" sz="2052" dirty="0"/>
            </a:br>
            <a:endParaRPr lang="nl-NL" sz="2052" dirty="0"/>
          </a:p>
        </p:txBody>
      </p:sp>
      <p:sp>
        <p:nvSpPr>
          <p:cNvPr id="13" name="Tekstvak 12">
            <a:extLst>
              <a:ext uri="{FF2B5EF4-FFF2-40B4-BE49-F238E27FC236}">
                <a16:creationId xmlns:a16="http://schemas.microsoft.com/office/drawing/2014/main" id="{9ADD3CF2-5F2D-4BCF-40B0-F04B1AEDB384}"/>
              </a:ext>
            </a:extLst>
          </p:cNvPr>
          <p:cNvSpPr txBox="1"/>
          <p:nvPr/>
        </p:nvSpPr>
        <p:spPr>
          <a:xfrm>
            <a:off x="1776862" y="4683068"/>
            <a:ext cx="5394508" cy="369332"/>
          </a:xfrm>
          <a:prstGeom prst="rect">
            <a:avLst/>
          </a:prstGeom>
          <a:noFill/>
        </p:spPr>
        <p:txBody>
          <a:bodyPr wrap="square" rtlCol="0">
            <a:spAutoFit/>
          </a:bodyPr>
          <a:lstStyle/>
          <a:p>
            <a:r>
              <a:rPr lang="nl-NL" sz="1100" dirty="0">
                <a:solidFill>
                  <a:schemeClr val="bg1"/>
                </a:solidFill>
              </a:rPr>
              <a:t>                  </a:t>
            </a:r>
            <a:r>
              <a:rPr lang="nl-NL" sz="1100" b="1" dirty="0">
                <a:solidFill>
                  <a:schemeClr val="bg1"/>
                </a:solidFill>
              </a:rPr>
              <a:t>Stand Eten</a:t>
            </a:r>
            <a:r>
              <a:rPr lang="nl-NL" b="1" dirty="0">
                <a:solidFill>
                  <a:schemeClr val="bg1"/>
                </a:solidFill>
              </a:rPr>
              <a:t>	                             </a:t>
            </a:r>
            <a:r>
              <a:rPr lang="nl-NL" sz="1100" b="1" dirty="0">
                <a:solidFill>
                  <a:schemeClr val="bg1"/>
                </a:solidFill>
              </a:rPr>
              <a:t>Gewone stand</a:t>
            </a:r>
          </a:p>
        </p:txBody>
      </p:sp>
      <p:pic>
        <p:nvPicPr>
          <p:cNvPr id="18" name="Afbeelding 17" descr="Afbeelding met tekst, schermopname, Mobiele telefoon, multimedia&#10;&#10;Automatisch gegenereerde beschrijving">
            <a:extLst>
              <a:ext uri="{FF2B5EF4-FFF2-40B4-BE49-F238E27FC236}">
                <a16:creationId xmlns:a16="http://schemas.microsoft.com/office/drawing/2014/main" id="{F4567590-0616-4F00-AFD0-98709AFDAD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5282" y="1346593"/>
            <a:ext cx="2474102" cy="4821877"/>
          </a:xfrm>
          <a:prstGeom prst="rect">
            <a:avLst/>
          </a:prstGeom>
        </p:spPr>
      </p:pic>
      <p:pic>
        <p:nvPicPr>
          <p:cNvPr id="20" name="Afbeelding 19" descr="Afbeelding met tekst, schermopname, multimedia, Mobiele telefoon&#10;&#10;Automatisch gegenereerde beschrijving">
            <a:extLst>
              <a:ext uri="{FF2B5EF4-FFF2-40B4-BE49-F238E27FC236}">
                <a16:creationId xmlns:a16="http://schemas.microsoft.com/office/drawing/2014/main" id="{1D80234F-4E90-E789-C677-1E8FD3912CD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24530" y="1346593"/>
            <a:ext cx="2499246" cy="4821876"/>
          </a:xfrm>
          <a:prstGeom prst="rect">
            <a:avLst/>
          </a:prstGeom>
        </p:spPr>
      </p:pic>
    </p:spTree>
    <p:extLst>
      <p:ext uri="{BB962C8B-B14F-4D97-AF65-F5344CB8AC3E}">
        <p14:creationId xmlns:p14="http://schemas.microsoft.com/office/powerpoint/2010/main" val="30243922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Collage maken</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18</a:t>
            </a:fld>
            <a:endParaRPr lang="nl-NL" dirty="0"/>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Apps</a:t>
            </a:r>
          </a:p>
        </p:txBody>
      </p:sp>
      <p:sp>
        <p:nvSpPr>
          <p:cNvPr id="13" name="Tekstvak 12">
            <a:extLst>
              <a:ext uri="{FF2B5EF4-FFF2-40B4-BE49-F238E27FC236}">
                <a16:creationId xmlns:a16="http://schemas.microsoft.com/office/drawing/2014/main" id="{9ADD3CF2-5F2D-4BCF-40B0-F04B1AEDB384}"/>
              </a:ext>
            </a:extLst>
          </p:cNvPr>
          <p:cNvSpPr txBox="1"/>
          <p:nvPr/>
        </p:nvSpPr>
        <p:spPr>
          <a:xfrm>
            <a:off x="1776862" y="4683068"/>
            <a:ext cx="5394508" cy="369332"/>
          </a:xfrm>
          <a:prstGeom prst="rect">
            <a:avLst/>
          </a:prstGeom>
          <a:noFill/>
        </p:spPr>
        <p:txBody>
          <a:bodyPr wrap="square" rtlCol="0">
            <a:spAutoFit/>
          </a:bodyPr>
          <a:lstStyle/>
          <a:p>
            <a:r>
              <a:rPr lang="nl-NL" sz="1100" dirty="0">
                <a:solidFill>
                  <a:schemeClr val="bg1"/>
                </a:solidFill>
              </a:rPr>
              <a:t>                  </a:t>
            </a:r>
            <a:r>
              <a:rPr lang="nl-NL" sz="1100" b="1" dirty="0">
                <a:solidFill>
                  <a:schemeClr val="bg1"/>
                </a:solidFill>
              </a:rPr>
              <a:t>Stand Eten</a:t>
            </a:r>
            <a:r>
              <a:rPr lang="nl-NL" b="1" dirty="0">
                <a:solidFill>
                  <a:schemeClr val="bg1"/>
                </a:solidFill>
              </a:rPr>
              <a:t>	                             </a:t>
            </a:r>
            <a:r>
              <a:rPr lang="nl-NL" sz="1100" b="1" dirty="0">
                <a:solidFill>
                  <a:schemeClr val="bg1"/>
                </a:solidFill>
              </a:rPr>
              <a:t>Gewone stand</a:t>
            </a:r>
          </a:p>
        </p:txBody>
      </p:sp>
      <p:pic>
        <p:nvPicPr>
          <p:cNvPr id="6" name="Afbeelding 5" descr="Afbeelding met Menselijk gezicht, cirkel, schermopname&#10;&#10;Automatisch gegenereerde beschrijving">
            <a:extLst>
              <a:ext uri="{FF2B5EF4-FFF2-40B4-BE49-F238E27FC236}">
                <a16:creationId xmlns:a16="http://schemas.microsoft.com/office/drawing/2014/main" id="{ECFEDCE1-C85F-0661-70FA-5B8EFB7D05D5}"/>
              </a:ext>
            </a:extLst>
          </p:cNvPr>
          <p:cNvPicPr>
            <a:picLocks noChangeAspect="1"/>
          </p:cNvPicPr>
          <p:nvPr/>
        </p:nvPicPr>
        <p:blipFill rotWithShape="1">
          <a:blip r:embed="rId4">
            <a:extLst>
              <a:ext uri="{28A0092B-C50C-407E-A947-70E740481C1C}">
                <a14:useLocalDpi xmlns:a14="http://schemas.microsoft.com/office/drawing/2010/main" val="0"/>
              </a:ext>
            </a:extLst>
          </a:blip>
          <a:srcRect l="6726" t="2846" r="3240" b="2286"/>
          <a:stretch/>
        </p:blipFill>
        <p:spPr>
          <a:xfrm>
            <a:off x="962071" y="1614209"/>
            <a:ext cx="1204754" cy="1259886"/>
          </a:xfrm>
          <a:prstGeom prst="rect">
            <a:avLst/>
          </a:prstGeom>
        </p:spPr>
      </p:pic>
      <p:pic>
        <p:nvPicPr>
          <p:cNvPr id="12" name="Afbeelding 11" descr="Afbeelding met symbool, tekst, Lettertype, Graphics&#10;&#10;Automatisch gegenereerde beschrijving">
            <a:extLst>
              <a:ext uri="{FF2B5EF4-FFF2-40B4-BE49-F238E27FC236}">
                <a16:creationId xmlns:a16="http://schemas.microsoft.com/office/drawing/2014/main" id="{94EC5C16-9B80-4C0A-28E3-DD23086423B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19397" y="1614209"/>
            <a:ext cx="1197669" cy="1259886"/>
          </a:xfrm>
          <a:prstGeom prst="rect">
            <a:avLst/>
          </a:prstGeom>
        </p:spPr>
      </p:pic>
      <p:pic>
        <p:nvPicPr>
          <p:cNvPr id="17" name="Afbeelding 16" descr="Afbeelding met buitenshuis, plant, water, boom&#10;&#10;Automatisch gegenereerde beschrijving">
            <a:extLst>
              <a:ext uri="{FF2B5EF4-FFF2-40B4-BE49-F238E27FC236}">
                <a16:creationId xmlns:a16="http://schemas.microsoft.com/office/drawing/2014/main" id="{5B3ED7D4-5542-EDD5-015A-A1FE6FD5134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46082" y="3467552"/>
            <a:ext cx="2641359" cy="2641359"/>
          </a:xfrm>
          <a:prstGeom prst="rect">
            <a:avLst/>
          </a:prstGeom>
          <a:effectLst>
            <a:outerShdw blurRad="50800" dist="50800" dir="3000000" sx="98000" sy="98000" algn="ctr" rotWithShape="0">
              <a:schemeClr val="tx1">
                <a:lumMod val="50000"/>
                <a:lumOff val="50000"/>
              </a:schemeClr>
            </a:outerShdw>
          </a:effectLst>
        </p:spPr>
      </p:pic>
      <p:pic>
        <p:nvPicPr>
          <p:cNvPr id="19" name="Afbeelding 18" descr="Afbeelding met zonnebril, kleding, buitenshuis, Menselijk gezicht&#10;&#10;Automatisch gegenereerde beschrijving">
            <a:extLst>
              <a:ext uri="{FF2B5EF4-FFF2-40B4-BE49-F238E27FC236}">
                <a16:creationId xmlns:a16="http://schemas.microsoft.com/office/drawing/2014/main" id="{3B4E9A48-DC74-4B66-4E84-4E424AA194C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81165" y="3467552"/>
            <a:ext cx="2641359" cy="2641359"/>
          </a:xfrm>
          <a:prstGeom prst="rect">
            <a:avLst/>
          </a:prstGeom>
          <a:effectLst>
            <a:outerShdw blurRad="50800" dist="50800" dir="3000000" sx="98000" sy="98000" algn="ctr" rotWithShape="0">
              <a:schemeClr val="tx1">
                <a:lumMod val="50000"/>
                <a:lumOff val="50000"/>
              </a:schemeClr>
            </a:outerShdw>
          </a:effectLst>
        </p:spPr>
      </p:pic>
      <p:pic>
        <p:nvPicPr>
          <p:cNvPr id="21" name="Afbeelding 20" descr="Afbeelding met buitenshuis, wolk, boom, hemel&#10;&#10;Automatisch gegenereerde beschrijving">
            <a:extLst>
              <a:ext uri="{FF2B5EF4-FFF2-40B4-BE49-F238E27FC236}">
                <a16:creationId xmlns:a16="http://schemas.microsoft.com/office/drawing/2014/main" id="{23D09DB4-CDBB-B338-0ADF-859783CE7E6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89149" y="657670"/>
            <a:ext cx="3521812" cy="2641359"/>
          </a:xfrm>
          <a:prstGeom prst="rect">
            <a:avLst/>
          </a:prstGeom>
          <a:effectLst>
            <a:outerShdw blurRad="50800" dist="50800" dir="3000000" sx="98000" sy="98000" algn="ctr" rotWithShape="0">
              <a:schemeClr val="tx1">
                <a:lumMod val="50000"/>
                <a:lumOff val="50000"/>
              </a:schemeClr>
            </a:outerShdw>
          </a:effectLst>
        </p:spPr>
      </p:pic>
      <p:pic>
        <p:nvPicPr>
          <p:cNvPr id="23" name="Afbeelding 22" descr="Afbeelding met persoon, kleding, Menselijk gezicht, glimlach&#10;&#10;Automatisch gegenereerde beschrijving">
            <a:extLst>
              <a:ext uri="{FF2B5EF4-FFF2-40B4-BE49-F238E27FC236}">
                <a16:creationId xmlns:a16="http://schemas.microsoft.com/office/drawing/2014/main" id="{ABC6B0D9-44D1-BE91-6A5B-13512DFE4C5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9622" y="3481853"/>
            <a:ext cx="2602989" cy="2602989"/>
          </a:xfrm>
          <a:prstGeom prst="rect">
            <a:avLst/>
          </a:prstGeom>
          <a:effectLst>
            <a:outerShdw blurRad="50800" dist="50800" dir="3000000" sx="98000" sy="98000" algn="ctr" rotWithShape="0">
              <a:schemeClr val="tx1">
                <a:lumMod val="50000"/>
                <a:lumOff val="50000"/>
              </a:schemeClr>
            </a:outerShdw>
          </a:effectLst>
        </p:spPr>
      </p:pic>
    </p:spTree>
    <p:extLst>
      <p:ext uri="{BB962C8B-B14F-4D97-AF65-F5344CB8AC3E}">
        <p14:creationId xmlns:p14="http://schemas.microsoft.com/office/powerpoint/2010/main" val="19600213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Instagram</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19</a:t>
            </a:fld>
            <a:endParaRPr lang="nl-NL" dirty="0"/>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Apps</a:t>
            </a:r>
          </a:p>
        </p:txBody>
      </p:sp>
      <p:sp>
        <p:nvSpPr>
          <p:cNvPr id="13" name="Tekstvak 12">
            <a:extLst>
              <a:ext uri="{FF2B5EF4-FFF2-40B4-BE49-F238E27FC236}">
                <a16:creationId xmlns:a16="http://schemas.microsoft.com/office/drawing/2014/main" id="{9ADD3CF2-5F2D-4BCF-40B0-F04B1AEDB384}"/>
              </a:ext>
            </a:extLst>
          </p:cNvPr>
          <p:cNvSpPr txBox="1"/>
          <p:nvPr/>
        </p:nvSpPr>
        <p:spPr>
          <a:xfrm>
            <a:off x="1776862" y="4683068"/>
            <a:ext cx="5394508" cy="369332"/>
          </a:xfrm>
          <a:prstGeom prst="rect">
            <a:avLst/>
          </a:prstGeom>
          <a:noFill/>
        </p:spPr>
        <p:txBody>
          <a:bodyPr wrap="square" rtlCol="0">
            <a:spAutoFit/>
          </a:bodyPr>
          <a:lstStyle/>
          <a:p>
            <a:r>
              <a:rPr lang="nl-NL" sz="1100" dirty="0">
                <a:solidFill>
                  <a:schemeClr val="bg1"/>
                </a:solidFill>
              </a:rPr>
              <a:t>                  </a:t>
            </a:r>
            <a:r>
              <a:rPr lang="nl-NL" sz="1100" b="1" dirty="0">
                <a:solidFill>
                  <a:schemeClr val="bg1"/>
                </a:solidFill>
              </a:rPr>
              <a:t>Stand Eten</a:t>
            </a:r>
            <a:r>
              <a:rPr lang="nl-NL" b="1" dirty="0">
                <a:solidFill>
                  <a:schemeClr val="bg1"/>
                </a:solidFill>
              </a:rPr>
              <a:t>	                             </a:t>
            </a:r>
            <a:r>
              <a:rPr lang="nl-NL" sz="1100" b="1" dirty="0">
                <a:solidFill>
                  <a:schemeClr val="bg1"/>
                </a:solidFill>
              </a:rPr>
              <a:t>Gewone stand</a:t>
            </a:r>
          </a:p>
        </p:txBody>
      </p:sp>
      <p:pic>
        <p:nvPicPr>
          <p:cNvPr id="9" name="Afbeelding 8" descr="Afbeelding met Graphics, cirkel, schermopname, grafische vormgeving&#10;&#10;Automatisch gegenereerde beschrijving">
            <a:extLst>
              <a:ext uri="{FF2B5EF4-FFF2-40B4-BE49-F238E27FC236}">
                <a16:creationId xmlns:a16="http://schemas.microsoft.com/office/drawing/2014/main" id="{F732AA85-77FF-9465-25CB-9FF26D0546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4422" y="1349856"/>
            <a:ext cx="1324880" cy="1259886"/>
          </a:xfrm>
          <a:prstGeom prst="rect">
            <a:avLst/>
          </a:prstGeom>
        </p:spPr>
      </p:pic>
      <p:sp>
        <p:nvSpPr>
          <p:cNvPr id="10" name="Tijdelijke aanduiding voor inhoud 2">
            <a:extLst>
              <a:ext uri="{FF2B5EF4-FFF2-40B4-BE49-F238E27FC236}">
                <a16:creationId xmlns:a16="http://schemas.microsoft.com/office/drawing/2014/main" id="{D364CC64-BF7B-5ADA-C4D0-834BC8E9B943}"/>
              </a:ext>
            </a:extLst>
          </p:cNvPr>
          <p:cNvSpPr>
            <a:spLocks noGrp="1"/>
          </p:cNvSpPr>
          <p:nvPr>
            <p:ph idx="1"/>
          </p:nvPr>
        </p:nvSpPr>
        <p:spPr>
          <a:xfrm>
            <a:off x="2206854" y="1273373"/>
            <a:ext cx="1667428" cy="1325563"/>
          </a:xfrm>
        </p:spPr>
        <p:txBody>
          <a:bodyPr>
            <a:normAutofit fontScale="25000" lnSpcReduction="20000"/>
          </a:bodyPr>
          <a:lstStyle/>
          <a:p>
            <a:pPr marL="342900" lvl="1" indent="0">
              <a:buNone/>
            </a:pPr>
            <a:endParaRPr lang="nl-NL" sz="1400" dirty="0"/>
          </a:p>
          <a:p>
            <a:pPr marL="342900" lvl="1" indent="0">
              <a:buNone/>
            </a:pPr>
            <a:endParaRPr lang="nl-NL" sz="1400" dirty="0"/>
          </a:p>
          <a:p>
            <a:pPr marL="342900" lvl="1" indent="0">
              <a:buNone/>
            </a:pPr>
            <a:endParaRPr lang="nl-NL" sz="1400" dirty="0"/>
          </a:p>
          <a:p>
            <a:pPr marL="342900" lvl="1" indent="0">
              <a:buNone/>
            </a:pPr>
            <a:endParaRPr lang="nl-NL" sz="1400" dirty="0"/>
          </a:p>
          <a:p>
            <a:pPr marL="342900" lvl="1" indent="0">
              <a:buNone/>
            </a:pPr>
            <a:endParaRPr lang="nl-NL" sz="1400" dirty="0"/>
          </a:p>
          <a:p>
            <a:pPr marL="342900" lvl="1" indent="0">
              <a:buNone/>
            </a:pPr>
            <a:endParaRPr lang="nl-NL" sz="1400" dirty="0"/>
          </a:p>
          <a:p>
            <a:pPr marL="342900" lvl="1" indent="0">
              <a:buNone/>
            </a:pPr>
            <a:r>
              <a:rPr lang="nl-NL" sz="6400" dirty="0"/>
              <a:t>Plaatsen van foto en video</a:t>
            </a:r>
          </a:p>
          <a:p>
            <a:pPr marL="342900" lvl="1" indent="0">
              <a:buNone/>
            </a:pPr>
            <a:endParaRPr lang="nl-NL" sz="2600" dirty="0"/>
          </a:p>
          <a:p>
            <a:pPr marL="342900" lvl="1" indent="0">
              <a:buNone/>
            </a:pPr>
            <a:endParaRPr lang="nl-NL" sz="2600" dirty="0"/>
          </a:p>
          <a:p>
            <a:pPr marL="342900" lvl="1" indent="0">
              <a:buNone/>
            </a:pPr>
            <a:endParaRPr lang="nl-NL" sz="2600" dirty="0"/>
          </a:p>
          <a:p>
            <a:pPr marL="342900" lvl="1" indent="0">
              <a:buNone/>
            </a:pPr>
            <a:endParaRPr lang="nl-NL" sz="2600" dirty="0"/>
          </a:p>
          <a:p>
            <a:pPr marL="342900" lvl="1" indent="0">
              <a:buNone/>
            </a:pPr>
            <a:br>
              <a:rPr lang="nl-NL" sz="2600" dirty="0"/>
            </a:br>
            <a:endParaRPr lang="nl-NL" sz="2600" dirty="0"/>
          </a:p>
          <a:p>
            <a:pPr marL="342900" lvl="1" indent="0">
              <a:buNone/>
            </a:pPr>
            <a:br>
              <a:rPr lang="nl-NL" sz="1752" dirty="0"/>
            </a:br>
            <a:endParaRPr lang="nl-NL" sz="1752" dirty="0"/>
          </a:p>
          <a:p>
            <a:pPr marL="0" indent="0">
              <a:buNone/>
            </a:pPr>
            <a:br>
              <a:rPr lang="nl-NL" sz="2052" dirty="0"/>
            </a:br>
            <a:endParaRPr lang="nl-NL" sz="2052" dirty="0"/>
          </a:p>
        </p:txBody>
      </p:sp>
      <p:pic>
        <p:nvPicPr>
          <p:cNvPr id="15" name="Afbeelding 14" descr="Afbeelding met tekst, schermopname, software, multimedia&#10;&#10;Automatisch gegenereerde beschrijving">
            <a:extLst>
              <a:ext uri="{FF2B5EF4-FFF2-40B4-BE49-F238E27FC236}">
                <a16:creationId xmlns:a16="http://schemas.microsoft.com/office/drawing/2014/main" id="{A32EBAD3-BF3A-4925-26CA-98802F49F3D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3732" y="2776058"/>
            <a:ext cx="1530968" cy="3392228"/>
          </a:xfrm>
          <a:prstGeom prst="rect">
            <a:avLst/>
          </a:prstGeom>
        </p:spPr>
      </p:pic>
      <p:pic>
        <p:nvPicPr>
          <p:cNvPr id="18" name="Afbeelding 17" descr="Afbeelding met tekst, schermopname, Multimediasoftware, Menselijk gezicht&#10;&#10;Automatisch gegenereerde beschrijving">
            <a:extLst>
              <a:ext uri="{FF2B5EF4-FFF2-40B4-BE49-F238E27FC236}">
                <a16:creationId xmlns:a16="http://schemas.microsoft.com/office/drawing/2014/main" id="{6F184A87-0D15-C5E3-7244-418B8148B72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69139" y="2776058"/>
            <a:ext cx="1528413" cy="3392228"/>
          </a:xfrm>
          <a:prstGeom prst="rect">
            <a:avLst/>
          </a:prstGeom>
        </p:spPr>
      </p:pic>
      <p:pic>
        <p:nvPicPr>
          <p:cNvPr id="25" name="Afbeelding 24" descr="Afbeelding met tekst, Menselijk gezicht, kleding, schermopname&#10;&#10;Automatisch gegenereerde beschrijving">
            <a:extLst>
              <a:ext uri="{FF2B5EF4-FFF2-40B4-BE49-F238E27FC236}">
                <a16:creationId xmlns:a16="http://schemas.microsoft.com/office/drawing/2014/main" id="{1CFED3D8-53FF-4727-7732-2337760C39A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70950" y="928854"/>
            <a:ext cx="2392637" cy="5239432"/>
          </a:xfrm>
          <a:prstGeom prst="rect">
            <a:avLst/>
          </a:prstGeom>
        </p:spPr>
      </p:pic>
      <p:pic>
        <p:nvPicPr>
          <p:cNvPr id="27" name="Afbeelding 26" descr="Afbeelding met tekst, bloem, schermopname, collage&#10;&#10;Automatisch gegenereerde beschrijving">
            <a:extLst>
              <a:ext uri="{FF2B5EF4-FFF2-40B4-BE49-F238E27FC236}">
                <a16:creationId xmlns:a16="http://schemas.microsoft.com/office/drawing/2014/main" id="{C496C5D2-77E5-664E-079A-932B2298F76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536219" y="2776058"/>
            <a:ext cx="1641401" cy="3392228"/>
          </a:xfrm>
          <a:prstGeom prst="rect">
            <a:avLst/>
          </a:prstGeom>
        </p:spPr>
      </p:pic>
    </p:spTree>
    <p:extLst>
      <p:ext uri="{BB962C8B-B14F-4D97-AF65-F5344CB8AC3E}">
        <p14:creationId xmlns:p14="http://schemas.microsoft.com/office/powerpoint/2010/main" val="2568502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2843" y="716152"/>
            <a:ext cx="7886700" cy="1325563"/>
          </a:xfrm>
        </p:spPr>
        <p:txBody>
          <a:bodyPr/>
          <a:lstStyle/>
          <a:p>
            <a:r>
              <a:rPr lang="nl-NL" b="1" dirty="0"/>
              <a:t>  Inhoud</a:t>
            </a:r>
          </a:p>
        </p:txBody>
      </p:sp>
      <p:sp>
        <p:nvSpPr>
          <p:cNvPr id="3" name="Tijdelijke aanduiding voor inhoud 2"/>
          <p:cNvSpPr>
            <a:spLocks noGrp="1"/>
          </p:cNvSpPr>
          <p:nvPr>
            <p:ph idx="1"/>
          </p:nvPr>
        </p:nvSpPr>
        <p:spPr>
          <a:xfrm>
            <a:off x="446506" y="1766488"/>
            <a:ext cx="8216840" cy="4267924"/>
          </a:xfrm>
        </p:spPr>
        <p:txBody>
          <a:bodyPr>
            <a:normAutofit lnSpcReduction="10000"/>
          </a:bodyPr>
          <a:lstStyle/>
          <a:p>
            <a:pPr marL="0" indent="0">
              <a:buNone/>
            </a:pPr>
            <a:br>
              <a:rPr lang="nl-NL" sz="2052" dirty="0"/>
            </a:br>
            <a:endParaRPr lang="nl-NL" sz="2052" dirty="0"/>
          </a:p>
          <a:p>
            <a:pPr lvl="1">
              <a:buBlip>
                <a:blip r:embed="rId3"/>
              </a:buBlip>
            </a:pPr>
            <a:r>
              <a:rPr lang="nl-NL" sz="2400" dirty="0"/>
              <a:t>Basisregels</a:t>
            </a:r>
          </a:p>
          <a:p>
            <a:pPr marL="0" indent="0">
              <a:buNone/>
            </a:pPr>
            <a:endParaRPr lang="nl-NL" sz="2400" dirty="0"/>
          </a:p>
          <a:p>
            <a:pPr lvl="1">
              <a:buBlip>
                <a:blip r:embed="rId3"/>
              </a:buBlip>
            </a:pPr>
            <a:r>
              <a:rPr lang="nl-NL" sz="2400" dirty="0"/>
              <a:t>Tips</a:t>
            </a:r>
            <a:br>
              <a:rPr lang="nl-NL" sz="2400" dirty="0"/>
            </a:br>
            <a:endParaRPr lang="nl-NL" sz="2400" dirty="0"/>
          </a:p>
          <a:p>
            <a:pPr lvl="1">
              <a:buBlip>
                <a:blip r:embed="rId3"/>
              </a:buBlip>
            </a:pPr>
            <a:r>
              <a:rPr lang="nl-NL" sz="2400" dirty="0"/>
              <a:t>Apps</a:t>
            </a:r>
          </a:p>
          <a:p>
            <a:pPr marL="0" indent="0">
              <a:buNone/>
            </a:pPr>
            <a:endParaRPr lang="nl-NL" sz="2400" dirty="0"/>
          </a:p>
          <a:p>
            <a:pPr lvl="1">
              <a:buBlip>
                <a:blip r:embed="rId3"/>
              </a:buBlip>
            </a:pPr>
            <a:r>
              <a:rPr lang="nl-NL" sz="2400" dirty="0"/>
              <a:t>Fotobeheer</a:t>
            </a:r>
            <a:br>
              <a:rPr lang="nl-NL" sz="1752" dirty="0"/>
            </a:br>
            <a:endParaRPr lang="nl-NL" sz="1752" dirty="0"/>
          </a:p>
          <a:p>
            <a:pPr marL="0" indent="0">
              <a:buNone/>
            </a:pPr>
            <a:br>
              <a:rPr lang="nl-NL" sz="2052" dirty="0"/>
            </a:br>
            <a:endParaRPr lang="nl-NL" sz="2052" dirty="0"/>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2</a:t>
            </a:fld>
            <a:endParaRPr lang="nl-NL"/>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pic>
        <p:nvPicPr>
          <p:cNvPr id="10" name="Afbeelding 9" descr="Afbeelding met collage, Fotomontage, persoon&#10;&#10;Automatisch gegenereerde beschrijving">
            <a:extLst>
              <a:ext uri="{FF2B5EF4-FFF2-40B4-BE49-F238E27FC236}">
                <a16:creationId xmlns:a16="http://schemas.microsoft.com/office/drawing/2014/main" id="{9E0A7AD9-BB6C-794F-E00D-02F7115D2BD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12960" y="1117725"/>
            <a:ext cx="4079046" cy="4079046"/>
          </a:xfrm>
          <a:prstGeom prst="rect">
            <a:avLst/>
          </a:prstGeom>
        </p:spPr>
      </p:pic>
    </p:spTree>
    <p:extLst>
      <p:ext uri="{BB962C8B-B14F-4D97-AF65-F5344CB8AC3E}">
        <p14:creationId xmlns:p14="http://schemas.microsoft.com/office/powerpoint/2010/main" val="3662866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Video maken van foto’s</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20</a:t>
            </a:fld>
            <a:endParaRPr lang="nl-NL" dirty="0"/>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Apps</a:t>
            </a:r>
          </a:p>
        </p:txBody>
      </p:sp>
      <p:sp>
        <p:nvSpPr>
          <p:cNvPr id="13" name="Tekstvak 12">
            <a:extLst>
              <a:ext uri="{FF2B5EF4-FFF2-40B4-BE49-F238E27FC236}">
                <a16:creationId xmlns:a16="http://schemas.microsoft.com/office/drawing/2014/main" id="{9ADD3CF2-5F2D-4BCF-40B0-F04B1AEDB384}"/>
              </a:ext>
            </a:extLst>
          </p:cNvPr>
          <p:cNvSpPr txBox="1"/>
          <p:nvPr/>
        </p:nvSpPr>
        <p:spPr>
          <a:xfrm>
            <a:off x="1776862" y="4683068"/>
            <a:ext cx="5394508" cy="369332"/>
          </a:xfrm>
          <a:prstGeom prst="rect">
            <a:avLst/>
          </a:prstGeom>
          <a:noFill/>
        </p:spPr>
        <p:txBody>
          <a:bodyPr wrap="square" rtlCol="0">
            <a:spAutoFit/>
          </a:bodyPr>
          <a:lstStyle/>
          <a:p>
            <a:r>
              <a:rPr lang="nl-NL" sz="1100" dirty="0">
                <a:solidFill>
                  <a:schemeClr val="bg1"/>
                </a:solidFill>
              </a:rPr>
              <a:t>                  </a:t>
            </a:r>
            <a:r>
              <a:rPr lang="nl-NL" sz="1100" b="1" dirty="0">
                <a:solidFill>
                  <a:schemeClr val="bg1"/>
                </a:solidFill>
              </a:rPr>
              <a:t>Stand Eten</a:t>
            </a:r>
            <a:r>
              <a:rPr lang="nl-NL" b="1" dirty="0">
                <a:solidFill>
                  <a:schemeClr val="bg1"/>
                </a:solidFill>
              </a:rPr>
              <a:t>	                             </a:t>
            </a:r>
            <a:r>
              <a:rPr lang="nl-NL" sz="1100" b="1" dirty="0">
                <a:solidFill>
                  <a:schemeClr val="bg1"/>
                </a:solidFill>
              </a:rPr>
              <a:t>Gewone stand</a:t>
            </a:r>
          </a:p>
        </p:txBody>
      </p:sp>
      <p:pic>
        <p:nvPicPr>
          <p:cNvPr id="9" name="Afbeelding 8" descr="Afbeelding met tekst, symbool, Lettertype, logo&#10;&#10;Automatisch gegenereerde beschrijving">
            <a:extLst>
              <a:ext uri="{FF2B5EF4-FFF2-40B4-BE49-F238E27FC236}">
                <a16:creationId xmlns:a16="http://schemas.microsoft.com/office/drawing/2014/main" id="{B87C6CF8-09C4-3D69-C6AF-F3BC4ED525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3085" y="1600628"/>
            <a:ext cx="1176069" cy="1252561"/>
          </a:xfrm>
          <a:prstGeom prst="rect">
            <a:avLst/>
          </a:prstGeom>
        </p:spPr>
      </p:pic>
      <p:pic>
        <p:nvPicPr>
          <p:cNvPr id="14" name="Afbeelding 13" descr="Afbeelding met tekst, schermopname, Graphics, Lettertype&#10;&#10;Automatisch gegenereerde beschrijving">
            <a:extLst>
              <a:ext uri="{FF2B5EF4-FFF2-40B4-BE49-F238E27FC236}">
                <a16:creationId xmlns:a16="http://schemas.microsoft.com/office/drawing/2014/main" id="{95A79C48-379F-72FB-1F10-9AB1EF95EC31}"/>
              </a:ext>
            </a:extLst>
          </p:cNvPr>
          <p:cNvPicPr>
            <a:picLocks noChangeAspect="1"/>
          </p:cNvPicPr>
          <p:nvPr/>
        </p:nvPicPr>
        <p:blipFill rotWithShape="1">
          <a:blip r:embed="rId5">
            <a:extLst>
              <a:ext uri="{28A0092B-C50C-407E-A947-70E740481C1C}">
                <a14:useLocalDpi xmlns:a14="http://schemas.microsoft.com/office/drawing/2010/main" val="0"/>
              </a:ext>
            </a:extLst>
          </a:blip>
          <a:srcRect l="6999" t="2648" r="5145"/>
          <a:stretch/>
        </p:blipFill>
        <p:spPr>
          <a:xfrm>
            <a:off x="2257831" y="1595059"/>
            <a:ext cx="1213421" cy="1258130"/>
          </a:xfrm>
          <a:prstGeom prst="rect">
            <a:avLst/>
          </a:prstGeom>
        </p:spPr>
      </p:pic>
      <p:sp>
        <p:nvSpPr>
          <p:cNvPr id="18" name="Tekstvak 17">
            <a:extLst>
              <a:ext uri="{FF2B5EF4-FFF2-40B4-BE49-F238E27FC236}">
                <a16:creationId xmlns:a16="http://schemas.microsoft.com/office/drawing/2014/main" id="{17E8EFC0-513E-76E8-A4F5-F498C45671FA}"/>
              </a:ext>
            </a:extLst>
          </p:cNvPr>
          <p:cNvSpPr txBox="1"/>
          <p:nvPr/>
        </p:nvSpPr>
        <p:spPr>
          <a:xfrm>
            <a:off x="3772193" y="1797212"/>
            <a:ext cx="2169240" cy="900246"/>
          </a:xfrm>
          <a:prstGeom prst="rect">
            <a:avLst/>
          </a:prstGeom>
          <a:noFill/>
        </p:spPr>
        <p:txBody>
          <a:bodyPr wrap="square" rtlCol="0">
            <a:spAutoFit/>
          </a:bodyPr>
          <a:lstStyle/>
          <a:p>
            <a:r>
              <a:rPr lang="nl-NL" sz="1050" dirty="0">
                <a:hlinkClick r:id="rId6"/>
              </a:rPr>
              <a:t>Voorbeeld </a:t>
            </a:r>
            <a:r>
              <a:rPr lang="nl-NL" sz="1050" dirty="0" err="1">
                <a:hlinkClick r:id="rId6"/>
              </a:rPr>
              <a:t>TikTok</a:t>
            </a:r>
            <a:r>
              <a:rPr lang="nl-NL" sz="1050" dirty="0">
                <a:hlinkClick r:id="rId6"/>
              </a:rPr>
              <a:t> filmpje van </a:t>
            </a:r>
            <a:r>
              <a:rPr lang="nl-NL" sz="1050" dirty="0" err="1">
                <a:hlinkClick r:id="rId6"/>
              </a:rPr>
              <a:t>foto+video</a:t>
            </a:r>
            <a:r>
              <a:rPr lang="nl-NL" sz="1050" dirty="0">
                <a:hlinkClick r:id="rId6"/>
              </a:rPr>
              <a:t> gemaakt met </a:t>
            </a:r>
            <a:r>
              <a:rPr lang="nl-NL" sz="1050" dirty="0" err="1">
                <a:hlinkClick r:id="rId6"/>
              </a:rPr>
              <a:t>TikTok</a:t>
            </a:r>
            <a:endParaRPr lang="nl-NL" sz="1050" dirty="0"/>
          </a:p>
          <a:p>
            <a:endParaRPr lang="nl-NL" sz="1050" dirty="0"/>
          </a:p>
          <a:p>
            <a:r>
              <a:rPr lang="nl-NL" sz="1050" dirty="0">
                <a:hlinkClick r:id="rId7"/>
              </a:rPr>
              <a:t>Voorbeeld </a:t>
            </a:r>
            <a:r>
              <a:rPr lang="nl-NL" sz="1050" dirty="0" err="1">
                <a:hlinkClick r:id="rId7"/>
              </a:rPr>
              <a:t>TikTok</a:t>
            </a:r>
            <a:r>
              <a:rPr lang="nl-NL" sz="1050" dirty="0">
                <a:hlinkClick r:id="rId7"/>
              </a:rPr>
              <a:t> filmpje van foto's gemaakt met </a:t>
            </a:r>
            <a:r>
              <a:rPr lang="nl-NL" sz="1050" dirty="0" err="1">
                <a:hlinkClick r:id="rId7"/>
              </a:rPr>
              <a:t>CapCut</a:t>
            </a:r>
            <a:endParaRPr lang="nl-NL" sz="1050" dirty="0"/>
          </a:p>
        </p:txBody>
      </p:sp>
      <p:pic>
        <p:nvPicPr>
          <p:cNvPr id="25" name="Afbeelding 24" descr="Afbeelding met tekst, Menselijk gezicht, schermopname, Onlineadvertenties&#10;&#10;Automatisch gegenereerde beschrijving">
            <a:extLst>
              <a:ext uri="{FF2B5EF4-FFF2-40B4-BE49-F238E27FC236}">
                <a16:creationId xmlns:a16="http://schemas.microsoft.com/office/drawing/2014/main" id="{8B0D8C4D-4DDF-6D23-1459-DF473F2E498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77370" y="937846"/>
            <a:ext cx="2262881" cy="5011865"/>
          </a:xfrm>
          <a:prstGeom prst="rect">
            <a:avLst/>
          </a:prstGeom>
        </p:spPr>
      </p:pic>
      <p:pic>
        <p:nvPicPr>
          <p:cNvPr id="27" name="Afbeelding 26">
            <a:extLst>
              <a:ext uri="{FF2B5EF4-FFF2-40B4-BE49-F238E27FC236}">
                <a16:creationId xmlns:a16="http://schemas.microsoft.com/office/drawing/2014/main" id="{D5442CE2-1D01-1F89-1520-992E225CD6AA}"/>
              </a:ext>
            </a:extLst>
          </p:cNvPr>
          <p:cNvPicPr>
            <a:picLocks noChangeAspect="1"/>
          </p:cNvPicPr>
          <p:nvPr/>
        </p:nvPicPr>
        <p:blipFill>
          <a:blip r:embed="rId9"/>
          <a:stretch>
            <a:fillRect/>
          </a:stretch>
        </p:blipFill>
        <p:spPr>
          <a:xfrm>
            <a:off x="413141" y="3295280"/>
            <a:ext cx="5463288" cy="2655325"/>
          </a:xfrm>
          <a:prstGeom prst="rect">
            <a:avLst/>
          </a:prstGeom>
        </p:spPr>
      </p:pic>
    </p:spTree>
    <p:extLst>
      <p:ext uri="{BB962C8B-B14F-4D97-AF65-F5344CB8AC3E}">
        <p14:creationId xmlns:p14="http://schemas.microsoft.com/office/powerpoint/2010/main" val="20869878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Bewerken – standaard app</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21</a:t>
            </a:fld>
            <a:endParaRPr lang="nl-NL" dirty="0"/>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Apps</a:t>
            </a:r>
          </a:p>
        </p:txBody>
      </p:sp>
      <p:sp>
        <p:nvSpPr>
          <p:cNvPr id="13" name="Tekstvak 12">
            <a:extLst>
              <a:ext uri="{FF2B5EF4-FFF2-40B4-BE49-F238E27FC236}">
                <a16:creationId xmlns:a16="http://schemas.microsoft.com/office/drawing/2014/main" id="{9ADD3CF2-5F2D-4BCF-40B0-F04B1AEDB384}"/>
              </a:ext>
            </a:extLst>
          </p:cNvPr>
          <p:cNvSpPr txBox="1"/>
          <p:nvPr/>
        </p:nvSpPr>
        <p:spPr>
          <a:xfrm>
            <a:off x="1776862" y="4683068"/>
            <a:ext cx="5394508" cy="369332"/>
          </a:xfrm>
          <a:prstGeom prst="rect">
            <a:avLst/>
          </a:prstGeom>
          <a:noFill/>
        </p:spPr>
        <p:txBody>
          <a:bodyPr wrap="square" rtlCol="0">
            <a:spAutoFit/>
          </a:bodyPr>
          <a:lstStyle/>
          <a:p>
            <a:r>
              <a:rPr lang="nl-NL" sz="1100" dirty="0">
                <a:solidFill>
                  <a:schemeClr val="bg1"/>
                </a:solidFill>
              </a:rPr>
              <a:t>                  </a:t>
            </a:r>
            <a:r>
              <a:rPr lang="nl-NL" sz="1100" b="1" dirty="0">
                <a:solidFill>
                  <a:schemeClr val="bg1"/>
                </a:solidFill>
              </a:rPr>
              <a:t>Stand Eten</a:t>
            </a:r>
            <a:r>
              <a:rPr lang="nl-NL" b="1" dirty="0">
                <a:solidFill>
                  <a:schemeClr val="bg1"/>
                </a:solidFill>
              </a:rPr>
              <a:t>	                             </a:t>
            </a:r>
            <a:r>
              <a:rPr lang="nl-NL" sz="1100" b="1" dirty="0">
                <a:solidFill>
                  <a:schemeClr val="bg1"/>
                </a:solidFill>
              </a:rPr>
              <a:t>Gewone stand</a:t>
            </a:r>
          </a:p>
        </p:txBody>
      </p:sp>
      <p:pic>
        <p:nvPicPr>
          <p:cNvPr id="6" name="Afbeelding 5">
            <a:extLst>
              <a:ext uri="{FF2B5EF4-FFF2-40B4-BE49-F238E27FC236}">
                <a16:creationId xmlns:a16="http://schemas.microsoft.com/office/drawing/2014/main" id="{70BAF528-0AC6-4823-8731-7BB51388ACDD}"/>
              </a:ext>
            </a:extLst>
          </p:cNvPr>
          <p:cNvPicPr>
            <a:picLocks noChangeAspect="1"/>
          </p:cNvPicPr>
          <p:nvPr/>
        </p:nvPicPr>
        <p:blipFill>
          <a:blip r:embed="rId4"/>
          <a:stretch>
            <a:fillRect/>
          </a:stretch>
        </p:blipFill>
        <p:spPr>
          <a:xfrm>
            <a:off x="7432207" y="728329"/>
            <a:ext cx="1009741" cy="1262176"/>
          </a:xfrm>
          <a:prstGeom prst="rect">
            <a:avLst/>
          </a:prstGeom>
        </p:spPr>
      </p:pic>
      <p:pic>
        <p:nvPicPr>
          <p:cNvPr id="12" name="Afbeelding 11" descr="Afbeelding met cirkel, munt, astronomie, maan&#10;&#10;Automatisch gegenereerde beschrijving">
            <a:extLst>
              <a:ext uri="{FF2B5EF4-FFF2-40B4-BE49-F238E27FC236}">
                <a16:creationId xmlns:a16="http://schemas.microsoft.com/office/drawing/2014/main" id="{069D17C8-F4C4-02A3-5717-2F484E5791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84879" y="728330"/>
            <a:ext cx="1108651" cy="1252562"/>
          </a:xfrm>
          <a:prstGeom prst="rect">
            <a:avLst/>
          </a:prstGeom>
        </p:spPr>
      </p:pic>
      <p:sp>
        <p:nvSpPr>
          <p:cNvPr id="15" name="Tekstvak 14">
            <a:extLst>
              <a:ext uri="{FF2B5EF4-FFF2-40B4-BE49-F238E27FC236}">
                <a16:creationId xmlns:a16="http://schemas.microsoft.com/office/drawing/2014/main" id="{2908469C-AF52-14F7-348B-8C2813C629AD}"/>
              </a:ext>
            </a:extLst>
          </p:cNvPr>
          <p:cNvSpPr txBox="1"/>
          <p:nvPr/>
        </p:nvSpPr>
        <p:spPr>
          <a:xfrm>
            <a:off x="6409467" y="1967010"/>
            <a:ext cx="953403" cy="276999"/>
          </a:xfrm>
          <a:prstGeom prst="rect">
            <a:avLst/>
          </a:prstGeom>
          <a:noFill/>
        </p:spPr>
        <p:txBody>
          <a:bodyPr wrap="square" rtlCol="0">
            <a:spAutoFit/>
          </a:bodyPr>
          <a:lstStyle/>
          <a:p>
            <a:r>
              <a:rPr lang="nl-NL" sz="1200" dirty="0"/>
              <a:t>Android</a:t>
            </a:r>
          </a:p>
        </p:txBody>
      </p:sp>
      <p:sp>
        <p:nvSpPr>
          <p:cNvPr id="16" name="Tekstvak 15">
            <a:extLst>
              <a:ext uri="{FF2B5EF4-FFF2-40B4-BE49-F238E27FC236}">
                <a16:creationId xmlns:a16="http://schemas.microsoft.com/office/drawing/2014/main" id="{497DDCC8-C5D7-23CB-424A-E27C8F97CA73}"/>
              </a:ext>
            </a:extLst>
          </p:cNvPr>
          <p:cNvSpPr txBox="1"/>
          <p:nvPr/>
        </p:nvSpPr>
        <p:spPr>
          <a:xfrm>
            <a:off x="7688616" y="1967010"/>
            <a:ext cx="953403" cy="276999"/>
          </a:xfrm>
          <a:prstGeom prst="rect">
            <a:avLst/>
          </a:prstGeom>
          <a:noFill/>
        </p:spPr>
        <p:txBody>
          <a:bodyPr wrap="square" rtlCol="0">
            <a:spAutoFit/>
          </a:bodyPr>
          <a:lstStyle/>
          <a:p>
            <a:r>
              <a:rPr lang="nl-NL" sz="1200" dirty="0"/>
              <a:t>Apple</a:t>
            </a:r>
          </a:p>
        </p:txBody>
      </p:sp>
      <p:sp>
        <p:nvSpPr>
          <p:cNvPr id="17" name="Tijdelijke aanduiding voor inhoud 2">
            <a:extLst>
              <a:ext uri="{FF2B5EF4-FFF2-40B4-BE49-F238E27FC236}">
                <a16:creationId xmlns:a16="http://schemas.microsoft.com/office/drawing/2014/main" id="{A36A2949-7188-4387-B81D-82B42C3C24C8}"/>
              </a:ext>
            </a:extLst>
          </p:cNvPr>
          <p:cNvSpPr>
            <a:spLocks noGrp="1"/>
          </p:cNvSpPr>
          <p:nvPr>
            <p:ph idx="1"/>
          </p:nvPr>
        </p:nvSpPr>
        <p:spPr>
          <a:xfrm>
            <a:off x="593981" y="1490609"/>
            <a:ext cx="8216840" cy="4232141"/>
          </a:xfrm>
        </p:spPr>
        <p:txBody>
          <a:bodyPr>
            <a:normAutofit fontScale="25000" lnSpcReduction="20000"/>
          </a:bodyPr>
          <a:lstStyle/>
          <a:p>
            <a:pPr marL="0" indent="0">
              <a:buNone/>
            </a:pPr>
            <a:br>
              <a:rPr lang="nl-NL" sz="5600" dirty="0"/>
            </a:br>
            <a:r>
              <a:rPr lang="nl-NL" sz="5600" dirty="0">
                <a:solidFill>
                  <a:srgbClr val="DA0812"/>
                </a:solidFill>
              </a:rPr>
              <a:t>Met de </a:t>
            </a:r>
            <a:r>
              <a:rPr lang="nl-NL" sz="5600" b="1" dirty="0">
                <a:solidFill>
                  <a:srgbClr val="DA0812"/>
                </a:solidFill>
              </a:rPr>
              <a:t>standaard apps van Android en iOS </a:t>
            </a:r>
            <a:r>
              <a:rPr lang="nl-NL" sz="5600" dirty="0">
                <a:solidFill>
                  <a:srgbClr val="DA0812"/>
                </a:solidFill>
              </a:rPr>
              <a:t>kun je al heel veel doen.</a:t>
            </a:r>
            <a:br>
              <a:rPr lang="nl-NL" sz="5600" dirty="0"/>
            </a:br>
            <a:br>
              <a:rPr lang="nl-NL" sz="5600" dirty="0"/>
            </a:br>
            <a:r>
              <a:rPr lang="nl-NL" sz="5600" b="1" dirty="0"/>
              <a:t>Er kunnen wel verschillen zijn tussen de diverse telefoons</a:t>
            </a:r>
            <a:br>
              <a:rPr lang="nl-NL" sz="5600" b="1" dirty="0"/>
            </a:br>
            <a:r>
              <a:rPr lang="nl-NL" sz="5600" b="1" dirty="0"/>
              <a:t>en hun updates.</a:t>
            </a:r>
          </a:p>
          <a:p>
            <a:pPr marL="342900" lvl="1" indent="0">
              <a:buNone/>
            </a:pPr>
            <a:endParaRPr lang="nl-NL" sz="5600" b="1" dirty="0"/>
          </a:p>
          <a:p>
            <a:pPr lvl="1">
              <a:buBlip>
                <a:blip r:embed="rId6"/>
              </a:buBlip>
            </a:pPr>
            <a:r>
              <a:rPr lang="nl-NL" sz="5600" dirty="0"/>
              <a:t>Belichting en kleur aanpassen</a:t>
            </a:r>
          </a:p>
          <a:p>
            <a:pPr lvl="1">
              <a:buBlip>
                <a:blip r:embed="rId6"/>
              </a:buBlip>
            </a:pPr>
            <a:r>
              <a:rPr lang="nl-NL" sz="5600" dirty="0"/>
              <a:t>Bijsnijden, roteren </a:t>
            </a:r>
          </a:p>
          <a:p>
            <a:pPr lvl="1">
              <a:buBlip>
                <a:blip r:embed="rId6"/>
              </a:buBlip>
            </a:pPr>
            <a:r>
              <a:rPr lang="nl-NL" sz="5600" dirty="0"/>
              <a:t>Rechtzetten en perspectief aanpassen</a:t>
            </a:r>
          </a:p>
          <a:p>
            <a:pPr lvl="1">
              <a:buBlip>
                <a:blip r:embed="rId6"/>
              </a:buBlip>
            </a:pPr>
            <a:r>
              <a:rPr lang="nl-NL" sz="5600" dirty="0"/>
              <a:t>Filtereffecten toepassen</a:t>
            </a:r>
          </a:p>
          <a:p>
            <a:pPr lvl="1">
              <a:buBlip>
                <a:blip r:embed="rId6"/>
              </a:buBlip>
            </a:pPr>
            <a:r>
              <a:rPr lang="nl-NL" sz="5600" dirty="0"/>
              <a:t>Erop schrijven, tekenen of stickers plakken</a:t>
            </a:r>
          </a:p>
          <a:p>
            <a:pPr lvl="1">
              <a:buBlip>
                <a:blip r:embed="rId6"/>
              </a:buBlip>
            </a:pPr>
            <a:r>
              <a:rPr lang="nl-NL" sz="5600" dirty="0"/>
              <a:t>Grootte in pixels aanpassen</a:t>
            </a:r>
            <a:br>
              <a:rPr lang="nl-NL" sz="5600" dirty="0"/>
            </a:br>
            <a:endParaRPr lang="nl-NL" sz="5600" dirty="0"/>
          </a:p>
          <a:p>
            <a:pPr marL="0" indent="0">
              <a:buNone/>
            </a:pPr>
            <a:r>
              <a:rPr lang="nl-NL" sz="5600" dirty="0"/>
              <a:t>De nieuwste versies/updates hebben nog </a:t>
            </a:r>
            <a:br>
              <a:rPr lang="nl-NL" sz="5600" dirty="0"/>
            </a:br>
            <a:r>
              <a:rPr lang="nl-NL" sz="5600" dirty="0"/>
              <a:t>uitgebreidere functies zoals:</a:t>
            </a:r>
            <a:br>
              <a:rPr lang="nl-NL" sz="5600" dirty="0"/>
            </a:br>
            <a:endParaRPr lang="nl-NL" sz="5600" dirty="0"/>
          </a:p>
          <a:p>
            <a:pPr lvl="1">
              <a:buBlip>
                <a:blip r:embed="rId6"/>
              </a:buBlip>
            </a:pPr>
            <a:r>
              <a:rPr lang="nl-NL" sz="5600" dirty="0"/>
              <a:t>Objecten wissen</a:t>
            </a:r>
          </a:p>
          <a:p>
            <a:pPr lvl="1">
              <a:buBlip>
                <a:blip r:embed="rId6"/>
              </a:buBlip>
            </a:pPr>
            <a:r>
              <a:rPr lang="nl-NL" sz="5600" dirty="0"/>
              <a:t>Selecties maken</a:t>
            </a:r>
          </a:p>
          <a:p>
            <a:pPr lvl="1">
              <a:buBlip>
                <a:blip r:embed="rId6"/>
              </a:buBlip>
            </a:pPr>
            <a:r>
              <a:rPr lang="nl-NL" sz="5600" dirty="0"/>
              <a:t>Portret/gezicht aanpassingen</a:t>
            </a:r>
          </a:p>
          <a:p>
            <a:pPr lvl="1">
              <a:buBlip>
                <a:blip r:embed="rId6"/>
              </a:buBlip>
            </a:pPr>
            <a:r>
              <a:rPr lang="nl-NL" sz="5600" dirty="0"/>
              <a:t>Gedeeltelijk zwart-wit</a:t>
            </a:r>
          </a:p>
          <a:p>
            <a:pPr lvl="1">
              <a:buBlip>
                <a:blip r:embed="rId6"/>
              </a:buBlip>
            </a:pPr>
            <a:r>
              <a:rPr lang="nl-NL" sz="5600" dirty="0"/>
              <a:t>Kleur aanpassingen</a:t>
            </a:r>
          </a:p>
          <a:p>
            <a:pPr lvl="1">
              <a:buBlip>
                <a:blip r:embed="rId6"/>
              </a:buBlip>
            </a:pPr>
            <a:r>
              <a:rPr lang="nl-NL" sz="5600" dirty="0"/>
              <a:t>Artistieke stijlen toepassen</a:t>
            </a:r>
          </a:p>
          <a:p>
            <a:pPr marL="342900" lvl="1" indent="0">
              <a:buNone/>
            </a:pPr>
            <a:endParaRPr lang="nl-NL" sz="3400" dirty="0"/>
          </a:p>
          <a:p>
            <a:pPr marL="342900" lvl="1" indent="0">
              <a:buNone/>
            </a:pPr>
            <a:endParaRPr lang="nl-NL" sz="3400" b="1" dirty="0"/>
          </a:p>
          <a:p>
            <a:pPr marL="342900" lvl="1" indent="0">
              <a:buNone/>
            </a:pPr>
            <a:endParaRPr lang="nl-NL" sz="1752" dirty="0"/>
          </a:p>
          <a:p>
            <a:pPr marL="0" indent="0">
              <a:buNone/>
            </a:pPr>
            <a:br>
              <a:rPr lang="nl-NL" sz="2052" dirty="0"/>
            </a:br>
            <a:endParaRPr lang="nl-NL" sz="2052" dirty="0"/>
          </a:p>
        </p:txBody>
      </p:sp>
      <p:pic>
        <p:nvPicPr>
          <p:cNvPr id="20" name="Afbeelding 19" descr="Afbeelding met kleding, persoon, schermopname, tekst&#10;&#10;Automatisch gegenereerde beschrijving">
            <a:extLst>
              <a:ext uri="{FF2B5EF4-FFF2-40B4-BE49-F238E27FC236}">
                <a16:creationId xmlns:a16="http://schemas.microsoft.com/office/drawing/2014/main" id="{234F6BD5-E08E-8E25-AC06-3C06FC052C8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78383" y="2603394"/>
            <a:ext cx="1402773" cy="3429000"/>
          </a:xfrm>
          <a:prstGeom prst="rect">
            <a:avLst/>
          </a:prstGeom>
        </p:spPr>
      </p:pic>
      <p:pic>
        <p:nvPicPr>
          <p:cNvPr id="22" name="Afbeelding 21" descr="Afbeelding met tekst, schermopname, kleding, persoon&#10;&#10;Automatisch gegenereerde beschrijving">
            <a:extLst>
              <a:ext uri="{FF2B5EF4-FFF2-40B4-BE49-F238E27FC236}">
                <a16:creationId xmlns:a16="http://schemas.microsoft.com/office/drawing/2014/main" id="{0B7AAE68-A198-74A9-D992-54448C96BB0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47053" y="2600296"/>
            <a:ext cx="1402773" cy="3429000"/>
          </a:xfrm>
          <a:prstGeom prst="rect">
            <a:avLst/>
          </a:prstGeom>
        </p:spPr>
      </p:pic>
      <p:pic>
        <p:nvPicPr>
          <p:cNvPr id="24" name="Afbeelding 23" descr="Afbeelding met schermopname, tekst, Lettertype, symbool&#10;&#10;Automatisch gegenereerde beschrijving">
            <a:extLst>
              <a:ext uri="{FF2B5EF4-FFF2-40B4-BE49-F238E27FC236}">
                <a16:creationId xmlns:a16="http://schemas.microsoft.com/office/drawing/2014/main" id="{B3EBCB98-2C18-7455-1DDA-6FC390C2CC7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94482" y="5672098"/>
            <a:ext cx="1448299" cy="541569"/>
          </a:xfrm>
          <a:prstGeom prst="rect">
            <a:avLst/>
          </a:prstGeom>
        </p:spPr>
      </p:pic>
      <p:pic>
        <p:nvPicPr>
          <p:cNvPr id="28" name="Afbeelding 27" descr="Afbeelding met schermopname, tekst, Lettertype, symbool&#10;&#10;Automatisch gegenereerde beschrijving">
            <a:extLst>
              <a:ext uri="{FF2B5EF4-FFF2-40B4-BE49-F238E27FC236}">
                <a16:creationId xmlns:a16="http://schemas.microsoft.com/office/drawing/2014/main" id="{B74289A5-550B-C838-8746-5C03C050B1B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42781" y="5672097"/>
            <a:ext cx="1307174" cy="541569"/>
          </a:xfrm>
          <a:prstGeom prst="rect">
            <a:avLst/>
          </a:prstGeom>
        </p:spPr>
      </p:pic>
      <p:sp>
        <p:nvSpPr>
          <p:cNvPr id="29" name="Tekstvak 28">
            <a:extLst>
              <a:ext uri="{FF2B5EF4-FFF2-40B4-BE49-F238E27FC236}">
                <a16:creationId xmlns:a16="http://schemas.microsoft.com/office/drawing/2014/main" id="{1A1708A4-645F-1A0B-6BEC-10FCD969483F}"/>
              </a:ext>
            </a:extLst>
          </p:cNvPr>
          <p:cNvSpPr txBox="1"/>
          <p:nvPr/>
        </p:nvSpPr>
        <p:spPr>
          <a:xfrm>
            <a:off x="5570114" y="5994996"/>
            <a:ext cx="953403" cy="276999"/>
          </a:xfrm>
          <a:prstGeom prst="rect">
            <a:avLst/>
          </a:prstGeom>
          <a:noFill/>
        </p:spPr>
        <p:txBody>
          <a:bodyPr wrap="square" rtlCol="0">
            <a:spAutoFit/>
          </a:bodyPr>
          <a:lstStyle/>
          <a:p>
            <a:r>
              <a:rPr lang="nl-NL" sz="1200" dirty="0"/>
              <a:t>‘Kleur plek’</a:t>
            </a:r>
          </a:p>
        </p:txBody>
      </p:sp>
      <p:sp>
        <p:nvSpPr>
          <p:cNvPr id="30" name="Tekstvak 29">
            <a:extLst>
              <a:ext uri="{FF2B5EF4-FFF2-40B4-BE49-F238E27FC236}">
                <a16:creationId xmlns:a16="http://schemas.microsoft.com/office/drawing/2014/main" id="{319EBE1E-ECF1-1632-F6F1-B5C0B17F7C98}"/>
              </a:ext>
            </a:extLst>
          </p:cNvPr>
          <p:cNvSpPr txBox="1"/>
          <p:nvPr/>
        </p:nvSpPr>
        <p:spPr>
          <a:xfrm>
            <a:off x="7154758" y="6000889"/>
            <a:ext cx="1236311" cy="276999"/>
          </a:xfrm>
          <a:prstGeom prst="rect">
            <a:avLst/>
          </a:prstGeom>
          <a:noFill/>
        </p:spPr>
        <p:txBody>
          <a:bodyPr wrap="square" rtlCol="0">
            <a:spAutoFit/>
          </a:bodyPr>
          <a:lstStyle/>
          <a:p>
            <a:r>
              <a:rPr lang="nl-NL" sz="1200" dirty="0"/>
              <a:t>‘Gezichtseffect’</a:t>
            </a:r>
          </a:p>
        </p:txBody>
      </p:sp>
    </p:spTree>
    <p:extLst>
      <p:ext uri="{BB962C8B-B14F-4D97-AF65-F5344CB8AC3E}">
        <p14:creationId xmlns:p14="http://schemas.microsoft.com/office/powerpoint/2010/main" val="26669228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Bewerken – </a:t>
            </a:r>
            <a:r>
              <a:rPr lang="nl-NL" b="1" dirty="0" err="1"/>
              <a:t>Snapseed</a:t>
            </a:r>
            <a:endParaRPr lang="nl-NL" b="1" dirty="0"/>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22</a:t>
            </a:fld>
            <a:endParaRPr lang="nl-NL" dirty="0"/>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Apps</a:t>
            </a:r>
          </a:p>
        </p:txBody>
      </p:sp>
      <p:sp>
        <p:nvSpPr>
          <p:cNvPr id="13" name="Tekstvak 12">
            <a:extLst>
              <a:ext uri="{FF2B5EF4-FFF2-40B4-BE49-F238E27FC236}">
                <a16:creationId xmlns:a16="http://schemas.microsoft.com/office/drawing/2014/main" id="{9ADD3CF2-5F2D-4BCF-40B0-F04B1AEDB384}"/>
              </a:ext>
            </a:extLst>
          </p:cNvPr>
          <p:cNvSpPr txBox="1"/>
          <p:nvPr/>
        </p:nvSpPr>
        <p:spPr>
          <a:xfrm>
            <a:off x="1776862" y="4683068"/>
            <a:ext cx="5394508" cy="369332"/>
          </a:xfrm>
          <a:prstGeom prst="rect">
            <a:avLst/>
          </a:prstGeom>
          <a:noFill/>
        </p:spPr>
        <p:txBody>
          <a:bodyPr wrap="square" rtlCol="0">
            <a:spAutoFit/>
          </a:bodyPr>
          <a:lstStyle/>
          <a:p>
            <a:r>
              <a:rPr lang="nl-NL" sz="1100" dirty="0">
                <a:solidFill>
                  <a:schemeClr val="bg1"/>
                </a:solidFill>
              </a:rPr>
              <a:t>                  </a:t>
            </a:r>
            <a:r>
              <a:rPr lang="nl-NL" sz="1100" b="1" dirty="0">
                <a:solidFill>
                  <a:schemeClr val="bg1"/>
                </a:solidFill>
              </a:rPr>
              <a:t>Stand Eten</a:t>
            </a:r>
            <a:r>
              <a:rPr lang="nl-NL" b="1" dirty="0">
                <a:solidFill>
                  <a:schemeClr val="bg1"/>
                </a:solidFill>
              </a:rPr>
              <a:t>	                             </a:t>
            </a:r>
            <a:r>
              <a:rPr lang="nl-NL" sz="1100" b="1" dirty="0">
                <a:solidFill>
                  <a:schemeClr val="bg1"/>
                </a:solidFill>
              </a:rPr>
              <a:t>Gewone stand</a:t>
            </a:r>
          </a:p>
        </p:txBody>
      </p:sp>
      <p:sp>
        <p:nvSpPr>
          <p:cNvPr id="17" name="Tijdelijke aanduiding voor inhoud 2">
            <a:extLst>
              <a:ext uri="{FF2B5EF4-FFF2-40B4-BE49-F238E27FC236}">
                <a16:creationId xmlns:a16="http://schemas.microsoft.com/office/drawing/2014/main" id="{A36A2949-7188-4387-B81D-82B42C3C24C8}"/>
              </a:ext>
            </a:extLst>
          </p:cNvPr>
          <p:cNvSpPr>
            <a:spLocks noGrp="1"/>
          </p:cNvSpPr>
          <p:nvPr>
            <p:ph idx="1"/>
          </p:nvPr>
        </p:nvSpPr>
        <p:spPr>
          <a:xfrm>
            <a:off x="628650" y="1461443"/>
            <a:ext cx="8216840" cy="4232141"/>
          </a:xfrm>
        </p:spPr>
        <p:txBody>
          <a:bodyPr>
            <a:normAutofit fontScale="25000" lnSpcReduction="20000"/>
          </a:bodyPr>
          <a:lstStyle/>
          <a:p>
            <a:pPr marL="0" indent="0">
              <a:buNone/>
            </a:pPr>
            <a:r>
              <a:rPr lang="nl-NL" sz="5600" b="0" i="0" u="none" strike="noStrike" baseline="0" dirty="0">
                <a:solidFill>
                  <a:srgbClr val="000009"/>
                </a:solidFill>
              </a:rPr>
              <a:t>Een absolute aanrader is de uitgebreide fotobewerker </a:t>
            </a:r>
            <a:r>
              <a:rPr lang="nl-NL" sz="5600" b="0" i="0" u="none" strike="noStrike" baseline="0" dirty="0" err="1">
                <a:solidFill>
                  <a:srgbClr val="000009"/>
                </a:solidFill>
              </a:rPr>
              <a:t>SnapSeed</a:t>
            </a:r>
            <a:r>
              <a:rPr lang="nl-NL" sz="5600" b="0" i="0" u="none" strike="noStrike" baseline="0" dirty="0">
                <a:solidFill>
                  <a:srgbClr val="000009"/>
                </a:solidFill>
              </a:rPr>
              <a:t>. </a:t>
            </a:r>
            <a:br>
              <a:rPr lang="nl-NL" sz="5600" b="0" i="0" u="none" strike="noStrike" baseline="0" dirty="0">
                <a:solidFill>
                  <a:srgbClr val="000009"/>
                </a:solidFill>
              </a:rPr>
            </a:br>
            <a:r>
              <a:rPr lang="nl-NL" sz="5600" b="0" i="0" u="none" strike="noStrike" baseline="0" dirty="0">
                <a:solidFill>
                  <a:srgbClr val="000009"/>
                </a:solidFill>
              </a:rPr>
              <a:t>Dit programma van Google is voor iOS en Android te verkrijgen. </a:t>
            </a:r>
            <a:br>
              <a:rPr lang="nl-NL" sz="5600" b="0" i="0" u="none" strike="noStrike" baseline="0" dirty="0">
                <a:solidFill>
                  <a:srgbClr val="000009"/>
                </a:solidFill>
              </a:rPr>
            </a:br>
            <a:endParaRPr lang="nl-NL" sz="5600" dirty="0"/>
          </a:p>
          <a:p>
            <a:pPr lvl="1">
              <a:buBlip>
                <a:blip r:embed="rId4"/>
              </a:buBlip>
            </a:pPr>
            <a:r>
              <a:rPr lang="nl-NL" sz="5600" dirty="0"/>
              <a:t>Gratis</a:t>
            </a:r>
          </a:p>
          <a:p>
            <a:pPr lvl="1">
              <a:buBlip>
                <a:blip r:embed="rId4"/>
              </a:buBlip>
            </a:pPr>
            <a:r>
              <a:rPr lang="nl-NL" sz="5600" dirty="0"/>
              <a:t>Bevat geen reclame</a:t>
            </a:r>
          </a:p>
          <a:p>
            <a:pPr lvl="1">
              <a:buBlip>
                <a:blip r:embed="rId4"/>
              </a:buBlip>
            </a:pPr>
            <a:r>
              <a:rPr lang="nl-NL" sz="5600" dirty="0"/>
              <a:t>Veel mogelijkheden</a:t>
            </a:r>
          </a:p>
          <a:p>
            <a:pPr lvl="1">
              <a:buBlip>
                <a:blip r:embed="rId4"/>
              </a:buBlip>
            </a:pPr>
            <a:r>
              <a:rPr lang="nl-NL" sz="5600" dirty="0"/>
              <a:t>Duidelijk overzicht</a:t>
            </a:r>
          </a:p>
          <a:p>
            <a:pPr lvl="1">
              <a:buBlip>
                <a:blip r:embed="rId4"/>
              </a:buBlip>
            </a:pPr>
            <a:r>
              <a:rPr lang="nl-NL" sz="5600" dirty="0"/>
              <a:t>Handleiding aanwezig in app</a:t>
            </a:r>
          </a:p>
          <a:p>
            <a:pPr marL="342900" lvl="1" indent="0">
              <a:buNone/>
            </a:pPr>
            <a:endParaRPr lang="nl-NL" sz="5600" dirty="0"/>
          </a:p>
          <a:p>
            <a:pPr marL="0" indent="0">
              <a:buNone/>
            </a:pPr>
            <a:r>
              <a:rPr lang="nl-NL" sz="5600" dirty="0" err="1"/>
              <a:t>Snapseed</a:t>
            </a:r>
            <a:r>
              <a:rPr lang="nl-NL" sz="5600" dirty="0"/>
              <a:t> bevat 3 tabbladen:</a:t>
            </a:r>
            <a:br>
              <a:rPr lang="nl-NL" sz="5600" dirty="0"/>
            </a:br>
            <a:endParaRPr lang="nl-NL" sz="5600" dirty="0"/>
          </a:p>
          <a:p>
            <a:pPr lvl="1">
              <a:buBlip>
                <a:blip r:embed="rId4"/>
              </a:buBlip>
            </a:pPr>
            <a:r>
              <a:rPr lang="nl-NL" sz="5600" dirty="0"/>
              <a:t>LOOKS </a:t>
            </a:r>
            <a:br>
              <a:rPr lang="nl-NL" sz="5600" dirty="0"/>
            </a:br>
            <a:r>
              <a:rPr lang="nl-NL" sz="5600" dirty="0"/>
              <a:t>Om filters op de foto toe te passen</a:t>
            </a:r>
          </a:p>
          <a:p>
            <a:pPr lvl="1">
              <a:buBlip>
                <a:blip r:embed="rId4"/>
              </a:buBlip>
            </a:pPr>
            <a:r>
              <a:rPr lang="nl-NL" sz="5600" dirty="0"/>
              <a:t>TOOLS </a:t>
            </a:r>
            <a:br>
              <a:rPr lang="nl-NL" sz="5600" dirty="0"/>
            </a:br>
            <a:r>
              <a:rPr lang="nl-NL" sz="5600" dirty="0"/>
              <a:t>Bevat 32 verschillende gereedschappen</a:t>
            </a:r>
          </a:p>
          <a:p>
            <a:pPr lvl="1">
              <a:buBlip>
                <a:blip r:embed="rId4"/>
              </a:buBlip>
            </a:pPr>
            <a:r>
              <a:rPr lang="nl-NL" sz="5600" dirty="0"/>
              <a:t>EXPORTEREN </a:t>
            </a:r>
            <a:br>
              <a:rPr lang="nl-NL" sz="5600" dirty="0"/>
            </a:br>
            <a:r>
              <a:rPr lang="nl-NL" sz="5600" dirty="0"/>
              <a:t>Om de bewerkingen op te slaan en te delen</a:t>
            </a:r>
          </a:p>
          <a:p>
            <a:pPr marL="342900" lvl="1" indent="0">
              <a:buNone/>
            </a:pPr>
            <a:endParaRPr lang="nl-NL" sz="3400" dirty="0"/>
          </a:p>
          <a:p>
            <a:pPr marL="342900" lvl="1" indent="0">
              <a:buNone/>
            </a:pPr>
            <a:endParaRPr lang="nl-NL" sz="3400" b="1" dirty="0"/>
          </a:p>
          <a:p>
            <a:pPr marL="342900" lvl="1" indent="0">
              <a:buNone/>
            </a:pPr>
            <a:endParaRPr lang="nl-NL" sz="1752" dirty="0"/>
          </a:p>
          <a:p>
            <a:pPr marL="0" indent="0">
              <a:buNone/>
            </a:pPr>
            <a:br>
              <a:rPr lang="nl-NL" sz="2052" dirty="0"/>
            </a:br>
            <a:endParaRPr lang="nl-NL" sz="2052" dirty="0"/>
          </a:p>
        </p:txBody>
      </p:sp>
      <p:pic>
        <p:nvPicPr>
          <p:cNvPr id="3" name="Afbeelding 2">
            <a:extLst>
              <a:ext uri="{FF2B5EF4-FFF2-40B4-BE49-F238E27FC236}">
                <a16:creationId xmlns:a16="http://schemas.microsoft.com/office/drawing/2014/main" id="{74BAFDBD-2A8A-4519-3A97-0C5B1C8A1A96}"/>
              </a:ext>
            </a:extLst>
          </p:cNvPr>
          <p:cNvPicPr>
            <a:picLocks noChangeAspect="1"/>
          </p:cNvPicPr>
          <p:nvPr/>
        </p:nvPicPr>
        <p:blipFill>
          <a:blip r:embed="rId5"/>
          <a:stretch>
            <a:fillRect/>
          </a:stretch>
        </p:blipFill>
        <p:spPr>
          <a:xfrm>
            <a:off x="4697676" y="2237038"/>
            <a:ext cx="1924140" cy="3839745"/>
          </a:xfrm>
          <a:prstGeom prst="rect">
            <a:avLst/>
          </a:prstGeom>
        </p:spPr>
      </p:pic>
      <p:pic>
        <p:nvPicPr>
          <p:cNvPr id="10" name="Afbeelding 9" descr="Afbeelding met Graphics, schermopname, grafische vormgeving, logo&#10;&#10;Automatisch gegenereerde beschrijving">
            <a:extLst>
              <a:ext uri="{FF2B5EF4-FFF2-40B4-BE49-F238E27FC236}">
                <a16:creationId xmlns:a16="http://schemas.microsoft.com/office/drawing/2014/main" id="{B5F552CF-C737-003B-7D5C-BC38EB8FFC8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50174" y="807884"/>
            <a:ext cx="1114291" cy="1063642"/>
          </a:xfrm>
          <a:prstGeom prst="rect">
            <a:avLst/>
          </a:prstGeom>
        </p:spPr>
      </p:pic>
      <p:pic>
        <p:nvPicPr>
          <p:cNvPr id="18" name="Afbeelding 17" descr="Afbeelding met tekst, schermopname, software, Webpagina&#10;&#10;Automatisch gegenereerde beschrijving">
            <a:extLst>
              <a:ext uri="{FF2B5EF4-FFF2-40B4-BE49-F238E27FC236}">
                <a16:creationId xmlns:a16="http://schemas.microsoft.com/office/drawing/2014/main" id="{01F8015D-68C3-D431-3B84-1B25354264C1}"/>
              </a:ext>
            </a:extLst>
          </p:cNvPr>
          <p:cNvPicPr>
            <a:picLocks noChangeAspect="1"/>
          </p:cNvPicPr>
          <p:nvPr/>
        </p:nvPicPr>
        <p:blipFill rotWithShape="1">
          <a:blip r:embed="rId7">
            <a:extLst>
              <a:ext uri="{28A0092B-C50C-407E-A947-70E740481C1C}">
                <a14:useLocalDpi xmlns:a14="http://schemas.microsoft.com/office/drawing/2010/main" val="0"/>
              </a:ext>
            </a:extLst>
          </a:blip>
          <a:srcRect t="3633" b="5460"/>
          <a:stretch/>
        </p:blipFill>
        <p:spPr>
          <a:xfrm>
            <a:off x="6850174" y="2159966"/>
            <a:ext cx="1760787" cy="3912767"/>
          </a:xfrm>
          <a:prstGeom prst="rect">
            <a:avLst/>
          </a:prstGeom>
        </p:spPr>
      </p:pic>
      <p:pic>
        <p:nvPicPr>
          <p:cNvPr id="21" name="Afbeelding 20" descr="Afbeelding met tekst, schermopname, Lettertype&#10;&#10;Automatisch gegenereerde beschrijving">
            <a:extLst>
              <a:ext uri="{FF2B5EF4-FFF2-40B4-BE49-F238E27FC236}">
                <a16:creationId xmlns:a16="http://schemas.microsoft.com/office/drawing/2014/main" id="{1947FDC6-107C-622E-8EF2-CADDE2C776A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76862" y="4708757"/>
            <a:ext cx="1514801" cy="1394873"/>
          </a:xfrm>
          <a:prstGeom prst="rect">
            <a:avLst/>
          </a:prstGeom>
        </p:spPr>
      </p:pic>
    </p:spTree>
    <p:extLst>
      <p:ext uri="{BB962C8B-B14F-4D97-AF65-F5344CB8AC3E}">
        <p14:creationId xmlns:p14="http://schemas.microsoft.com/office/powerpoint/2010/main" val="38268600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Bewerken – Creatief</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23</a:t>
            </a:fld>
            <a:endParaRPr lang="nl-NL" dirty="0"/>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Apps</a:t>
            </a:r>
          </a:p>
        </p:txBody>
      </p:sp>
      <p:sp>
        <p:nvSpPr>
          <p:cNvPr id="13" name="Tekstvak 12">
            <a:extLst>
              <a:ext uri="{FF2B5EF4-FFF2-40B4-BE49-F238E27FC236}">
                <a16:creationId xmlns:a16="http://schemas.microsoft.com/office/drawing/2014/main" id="{9ADD3CF2-5F2D-4BCF-40B0-F04B1AEDB384}"/>
              </a:ext>
            </a:extLst>
          </p:cNvPr>
          <p:cNvSpPr txBox="1"/>
          <p:nvPr/>
        </p:nvSpPr>
        <p:spPr>
          <a:xfrm>
            <a:off x="1776862" y="4683068"/>
            <a:ext cx="5394508" cy="369332"/>
          </a:xfrm>
          <a:prstGeom prst="rect">
            <a:avLst/>
          </a:prstGeom>
          <a:noFill/>
        </p:spPr>
        <p:txBody>
          <a:bodyPr wrap="square" rtlCol="0">
            <a:spAutoFit/>
          </a:bodyPr>
          <a:lstStyle/>
          <a:p>
            <a:r>
              <a:rPr lang="nl-NL" sz="1100" dirty="0">
                <a:solidFill>
                  <a:schemeClr val="bg1"/>
                </a:solidFill>
              </a:rPr>
              <a:t>                  </a:t>
            </a:r>
            <a:r>
              <a:rPr lang="nl-NL" sz="1100" b="1" dirty="0">
                <a:solidFill>
                  <a:schemeClr val="bg1"/>
                </a:solidFill>
              </a:rPr>
              <a:t>Stand Eten</a:t>
            </a:r>
            <a:r>
              <a:rPr lang="nl-NL" b="1" dirty="0">
                <a:solidFill>
                  <a:schemeClr val="bg1"/>
                </a:solidFill>
              </a:rPr>
              <a:t>	                             </a:t>
            </a:r>
            <a:r>
              <a:rPr lang="nl-NL" sz="1100" b="1" dirty="0">
                <a:solidFill>
                  <a:schemeClr val="bg1"/>
                </a:solidFill>
              </a:rPr>
              <a:t>Gewone stand</a:t>
            </a:r>
          </a:p>
        </p:txBody>
      </p:sp>
      <p:sp>
        <p:nvSpPr>
          <p:cNvPr id="17" name="Tijdelijke aanduiding voor inhoud 2">
            <a:extLst>
              <a:ext uri="{FF2B5EF4-FFF2-40B4-BE49-F238E27FC236}">
                <a16:creationId xmlns:a16="http://schemas.microsoft.com/office/drawing/2014/main" id="{A36A2949-7188-4387-B81D-82B42C3C24C8}"/>
              </a:ext>
            </a:extLst>
          </p:cNvPr>
          <p:cNvSpPr>
            <a:spLocks noGrp="1"/>
          </p:cNvSpPr>
          <p:nvPr>
            <p:ph idx="1"/>
          </p:nvPr>
        </p:nvSpPr>
        <p:spPr>
          <a:xfrm>
            <a:off x="628650" y="1461443"/>
            <a:ext cx="8216840" cy="4232141"/>
          </a:xfrm>
        </p:spPr>
        <p:txBody>
          <a:bodyPr>
            <a:noAutofit/>
          </a:bodyPr>
          <a:lstStyle/>
          <a:p>
            <a:pPr marL="0" indent="0" algn="l" rtl="0">
              <a:buNone/>
            </a:pPr>
            <a:r>
              <a:rPr lang="nl-NL" sz="1100" b="0" i="0" dirty="0">
                <a:effectLst/>
                <a:latin typeface="Roboto" panose="02000000000000000000" pitchFamily="2" charset="0"/>
              </a:rPr>
              <a:t>Adobe Photoshop Camera is een gratis camera-app waarmee je de beste filters en effecten voor je foto's kunt toevoegen. Pronk met je unieke stijl met meer dan 100 esthetische, Insta-waardige </a:t>
            </a:r>
            <a:r>
              <a:rPr lang="nl-NL" sz="1100" b="1" i="0" dirty="0">
                <a:effectLst/>
                <a:latin typeface="Roboto" panose="02000000000000000000" pitchFamily="2" charset="0"/>
              </a:rPr>
              <a:t>lenseffecten en filters </a:t>
            </a:r>
            <a:r>
              <a:rPr lang="nl-NL" sz="1100" b="0" i="0" dirty="0">
                <a:effectLst/>
                <a:latin typeface="Roboto" panose="02000000000000000000" pitchFamily="2" charset="0"/>
              </a:rPr>
              <a:t>die zijn geïnspireerd op favoriete artiesten en </a:t>
            </a:r>
            <a:r>
              <a:rPr lang="nl-NL" sz="1100" b="0" i="0" dirty="0" err="1">
                <a:effectLst/>
                <a:latin typeface="Roboto" panose="02000000000000000000" pitchFamily="2" charset="0"/>
              </a:rPr>
              <a:t>influencers</a:t>
            </a:r>
            <a:r>
              <a:rPr lang="nl-NL" sz="1100" b="0" i="0" dirty="0">
                <a:effectLst/>
                <a:latin typeface="Roboto" panose="02000000000000000000" pitchFamily="2" charset="0"/>
              </a:rPr>
              <a:t>. En </a:t>
            </a:r>
            <a:r>
              <a:rPr lang="nl-NL" sz="1100" b="1" i="0" dirty="0">
                <a:effectLst/>
                <a:latin typeface="Roboto" panose="02000000000000000000" pitchFamily="2" charset="0"/>
              </a:rPr>
              <a:t>zonder dat je fotobewerking of Photoshop-vaardigheden nodig hebt</a:t>
            </a:r>
            <a:r>
              <a:rPr lang="nl-NL" sz="1100" b="0" i="0" dirty="0">
                <a:effectLst/>
                <a:latin typeface="Roboto" panose="02000000000000000000" pitchFamily="2" charset="0"/>
              </a:rPr>
              <a:t>, is het gemakkelijk om je wereld te delen - op jouw manier.</a:t>
            </a:r>
            <a:br>
              <a:rPr lang="nl-NL" sz="1100" dirty="0"/>
            </a:br>
            <a:br>
              <a:rPr lang="nl-NL" sz="1100" dirty="0"/>
            </a:br>
            <a:r>
              <a:rPr lang="nl-NL" sz="1100" b="0" i="0" dirty="0">
                <a:effectLst/>
                <a:latin typeface="Roboto" panose="02000000000000000000" pitchFamily="2" charset="0"/>
              </a:rPr>
              <a:t>Photoshop Camera zit boordevol leuke en </a:t>
            </a:r>
            <a:br>
              <a:rPr lang="nl-NL" sz="1100" b="0" i="0" dirty="0">
                <a:effectLst/>
                <a:latin typeface="Roboto" panose="02000000000000000000" pitchFamily="2" charset="0"/>
              </a:rPr>
            </a:br>
            <a:r>
              <a:rPr lang="nl-NL" sz="1100" b="0" i="0" dirty="0">
                <a:effectLst/>
                <a:latin typeface="Roboto" panose="02000000000000000000" pitchFamily="2" charset="0"/>
              </a:rPr>
              <a:t>verbazingwekkende </a:t>
            </a:r>
            <a:r>
              <a:rPr lang="nl-NL" sz="1100" b="1" i="0" dirty="0">
                <a:effectLst/>
                <a:latin typeface="Roboto" panose="02000000000000000000" pitchFamily="2" charset="0"/>
              </a:rPr>
              <a:t>AI-aangedreven functies </a:t>
            </a:r>
            <a:r>
              <a:rPr lang="nl-NL" sz="1100" b="0" i="0" dirty="0">
                <a:effectLst/>
                <a:latin typeface="Roboto" panose="02000000000000000000" pitchFamily="2" charset="0"/>
              </a:rPr>
              <a:t>die je helpen </a:t>
            </a:r>
            <a:br>
              <a:rPr lang="nl-NL" sz="1100" b="0" i="0" dirty="0">
                <a:effectLst/>
                <a:latin typeface="Roboto" panose="02000000000000000000" pitchFamily="2" charset="0"/>
              </a:rPr>
            </a:br>
            <a:r>
              <a:rPr lang="nl-NL" sz="1100" b="0" i="0" dirty="0">
                <a:effectLst/>
                <a:latin typeface="Roboto" panose="02000000000000000000" pitchFamily="2" charset="0"/>
              </a:rPr>
              <a:t>bij het kiezen van de juiste lens en het maken van </a:t>
            </a:r>
            <a:r>
              <a:rPr lang="nl-NL" sz="1100" b="1" i="0" dirty="0">
                <a:effectLst/>
                <a:latin typeface="Roboto" panose="02000000000000000000" pitchFamily="2" charset="0"/>
              </a:rPr>
              <a:t>prachtige </a:t>
            </a:r>
            <a:br>
              <a:rPr lang="nl-NL" sz="1100" b="1" i="0" dirty="0">
                <a:effectLst/>
                <a:latin typeface="Roboto" panose="02000000000000000000" pitchFamily="2" charset="0"/>
              </a:rPr>
            </a:br>
            <a:r>
              <a:rPr lang="nl-NL" sz="1100" b="1" i="0" dirty="0">
                <a:effectLst/>
                <a:latin typeface="Roboto" panose="02000000000000000000" pitchFamily="2" charset="0"/>
              </a:rPr>
              <a:t>selfies, etens- en landschapsfoto's, het perfecte portret </a:t>
            </a:r>
            <a:r>
              <a:rPr lang="nl-NL" sz="1100" b="0" i="0" dirty="0">
                <a:effectLst/>
                <a:latin typeface="Roboto" panose="02000000000000000000" pitchFamily="2" charset="0"/>
              </a:rPr>
              <a:t>en </a:t>
            </a:r>
            <a:br>
              <a:rPr lang="nl-NL" sz="1100" b="0" i="0" dirty="0">
                <a:effectLst/>
                <a:latin typeface="Roboto" panose="02000000000000000000" pitchFamily="2" charset="0"/>
              </a:rPr>
            </a:br>
            <a:r>
              <a:rPr lang="nl-NL" sz="1100" b="0" i="0" dirty="0">
                <a:effectLst/>
                <a:latin typeface="Roboto" panose="02000000000000000000" pitchFamily="2" charset="0"/>
              </a:rPr>
              <a:t>meer. Dankzij snelle autotooncorrecties en </a:t>
            </a:r>
            <a:br>
              <a:rPr lang="nl-NL" sz="1100" b="0" i="0" dirty="0">
                <a:effectLst/>
                <a:latin typeface="Roboto" panose="02000000000000000000" pitchFamily="2" charset="0"/>
              </a:rPr>
            </a:br>
            <a:r>
              <a:rPr lang="nl-NL" sz="1100" b="0" i="0" dirty="0">
                <a:effectLst/>
                <a:latin typeface="Roboto" panose="02000000000000000000" pitchFamily="2" charset="0"/>
              </a:rPr>
              <a:t>portretbedieningen kun je </a:t>
            </a:r>
            <a:r>
              <a:rPr lang="nl-NL" sz="1100" b="1" i="0" dirty="0">
                <a:effectLst/>
                <a:latin typeface="Roboto" panose="02000000000000000000" pitchFamily="2" charset="0"/>
              </a:rPr>
              <a:t>unieke foto-effecten </a:t>
            </a:r>
            <a:r>
              <a:rPr lang="nl-NL" sz="1100" b="0" i="0" dirty="0">
                <a:effectLst/>
                <a:latin typeface="Roboto" panose="02000000000000000000" pitchFamily="2" charset="0"/>
              </a:rPr>
              <a:t>toepassen, </a:t>
            </a:r>
            <a:br>
              <a:rPr lang="nl-NL" sz="1100" b="0" i="0" dirty="0">
                <a:effectLst/>
                <a:latin typeface="Roboto" panose="02000000000000000000" pitchFamily="2" charset="0"/>
              </a:rPr>
            </a:br>
            <a:r>
              <a:rPr lang="nl-NL" sz="1100" b="0" i="0" dirty="0">
                <a:effectLst/>
                <a:latin typeface="Roboto" panose="02000000000000000000" pitchFamily="2" charset="0"/>
              </a:rPr>
              <a:t>zoals een wazige achtergrond en leuke filters voor je foto’s </a:t>
            </a:r>
            <a:br>
              <a:rPr lang="nl-NL" sz="1100" b="0" i="0" dirty="0">
                <a:effectLst/>
                <a:latin typeface="Roboto" panose="02000000000000000000" pitchFamily="2" charset="0"/>
              </a:rPr>
            </a:br>
            <a:r>
              <a:rPr lang="nl-NL" sz="1100" b="0" i="0" dirty="0">
                <a:effectLst/>
                <a:latin typeface="Roboto" panose="02000000000000000000" pitchFamily="2" charset="0"/>
              </a:rPr>
              <a:t>om foto's van hoge kwaliteit te maken met een simpele tik of </a:t>
            </a:r>
            <a:br>
              <a:rPr lang="nl-NL" sz="1100" b="0" i="0" dirty="0">
                <a:effectLst/>
                <a:latin typeface="Roboto" panose="02000000000000000000" pitchFamily="2" charset="0"/>
              </a:rPr>
            </a:br>
            <a:r>
              <a:rPr lang="nl-NL" sz="1100" b="0" i="0" dirty="0">
                <a:effectLst/>
                <a:latin typeface="Roboto" panose="02000000000000000000" pitchFamily="2" charset="0"/>
              </a:rPr>
              <a:t>veeg van je vinger.</a:t>
            </a:r>
            <a:br>
              <a:rPr lang="nl-NL" sz="1400" dirty="0"/>
            </a:br>
            <a:endParaRPr lang="nl-NL" sz="1400" dirty="0"/>
          </a:p>
        </p:txBody>
      </p:sp>
      <p:pic>
        <p:nvPicPr>
          <p:cNvPr id="14" name="Afbeelding 13" descr="Afbeelding met schermopname, cirkel, logo, Graphics&#10;&#10;Automatisch gegenereerde beschrijving">
            <a:extLst>
              <a:ext uri="{FF2B5EF4-FFF2-40B4-BE49-F238E27FC236}">
                <a16:creationId xmlns:a16="http://schemas.microsoft.com/office/drawing/2014/main" id="{507552E5-D559-8757-80CD-454AB68414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65720" y="362554"/>
            <a:ext cx="1005650" cy="1049565"/>
          </a:xfrm>
          <a:prstGeom prst="rect">
            <a:avLst/>
          </a:prstGeom>
        </p:spPr>
      </p:pic>
      <p:pic>
        <p:nvPicPr>
          <p:cNvPr id="25" name="Afbeelding 24">
            <a:extLst>
              <a:ext uri="{FF2B5EF4-FFF2-40B4-BE49-F238E27FC236}">
                <a16:creationId xmlns:a16="http://schemas.microsoft.com/office/drawing/2014/main" id="{074FE92B-8B8E-6503-8E5E-C0DA35E3A2FC}"/>
              </a:ext>
            </a:extLst>
          </p:cNvPr>
          <p:cNvPicPr>
            <a:picLocks noChangeAspect="1"/>
          </p:cNvPicPr>
          <p:nvPr/>
        </p:nvPicPr>
        <p:blipFill>
          <a:blip r:embed="rId5"/>
          <a:stretch>
            <a:fillRect/>
          </a:stretch>
        </p:blipFill>
        <p:spPr>
          <a:xfrm>
            <a:off x="4566647" y="2111629"/>
            <a:ext cx="4260540" cy="1578565"/>
          </a:xfrm>
          <a:prstGeom prst="rect">
            <a:avLst/>
          </a:prstGeom>
        </p:spPr>
      </p:pic>
      <p:pic>
        <p:nvPicPr>
          <p:cNvPr id="27" name="Afbeelding 26" descr="Afbeelding met Menselijk gezicht, glimlach, persoon, person&#10;&#10;Automatisch gegenereerde beschrijving">
            <a:extLst>
              <a:ext uri="{FF2B5EF4-FFF2-40B4-BE49-F238E27FC236}">
                <a16:creationId xmlns:a16="http://schemas.microsoft.com/office/drawing/2014/main" id="{8961868E-9AE2-8CCF-62C8-CA122AE4A27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60275" y="4049203"/>
            <a:ext cx="1461398" cy="1947313"/>
          </a:xfrm>
          <a:prstGeom prst="rect">
            <a:avLst/>
          </a:prstGeom>
        </p:spPr>
      </p:pic>
      <p:pic>
        <p:nvPicPr>
          <p:cNvPr id="29" name="Afbeelding 28" descr="Afbeelding met Menselijk gezicht, persoon, glimlach, overdekt&#10;&#10;Automatisch gegenereerde beschrijving">
            <a:extLst>
              <a:ext uri="{FF2B5EF4-FFF2-40B4-BE49-F238E27FC236}">
                <a16:creationId xmlns:a16="http://schemas.microsoft.com/office/drawing/2014/main" id="{59BA8664-8868-593F-CA5A-AF92697B2DA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76722" y="4049203"/>
            <a:ext cx="1461398" cy="1947313"/>
          </a:xfrm>
          <a:prstGeom prst="rect">
            <a:avLst/>
          </a:prstGeom>
        </p:spPr>
      </p:pic>
      <p:pic>
        <p:nvPicPr>
          <p:cNvPr id="31" name="Afbeelding 30" descr="Afbeelding met Menselijk gezicht, persoon, vrouw, bril&#10;&#10;Automatisch gegenereerde beschrijving">
            <a:extLst>
              <a:ext uri="{FF2B5EF4-FFF2-40B4-BE49-F238E27FC236}">
                <a16:creationId xmlns:a16="http://schemas.microsoft.com/office/drawing/2014/main" id="{399D622F-402F-8AD9-C3F7-BCA35EBB763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9414" y="4049202"/>
            <a:ext cx="960899" cy="1947314"/>
          </a:xfrm>
          <a:prstGeom prst="rect">
            <a:avLst/>
          </a:prstGeom>
        </p:spPr>
      </p:pic>
      <p:pic>
        <p:nvPicPr>
          <p:cNvPr id="33" name="Afbeelding 32" descr="Afbeelding met persoon, Menselijk gezicht, verven, bloem&#10;&#10;Automatisch gegenereerde beschrijving">
            <a:extLst>
              <a:ext uri="{FF2B5EF4-FFF2-40B4-BE49-F238E27FC236}">
                <a16:creationId xmlns:a16="http://schemas.microsoft.com/office/drawing/2014/main" id="{9045738A-C028-4A5A-8D01-2B52760872E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00142" y="4049202"/>
            <a:ext cx="960345" cy="1947314"/>
          </a:xfrm>
          <a:prstGeom prst="rect">
            <a:avLst/>
          </a:prstGeom>
        </p:spPr>
      </p:pic>
      <p:pic>
        <p:nvPicPr>
          <p:cNvPr id="35" name="Afbeelding 34">
            <a:extLst>
              <a:ext uri="{FF2B5EF4-FFF2-40B4-BE49-F238E27FC236}">
                <a16:creationId xmlns:a16="http://schemas.microsoft.com/office/drawing/2014/main" id="{EE3EAA6C-2DB2-0F8E-C12E-E698C4143811}"/>
              </a:ext>
            </a:extLst>
          </p:cNvPr>
          <p:cNvPicPr>
            <a:picLocks noChangeAspect="1"/>
          </p:cNvPicPr>
          <p:nvPr/>
        </p:nvPicPr>
        <p:blipFill>
          <a:blip r:embed="rId10"/>
          <a:stretch>
            <a:fillRect/>
          </a:stretch>
        </p:blipFill>
        <p:spPr>
          <a:xfrm>
            <a:off x="7270351" y="4049203"/>
            <a:ext cx="1531728" cy="1947313"/>
          </a:xfrm>
          <a:prstGeom prst="rect">
            <a:avLst/>
          </a:prstGeom>
        </p:spPr>
      </p:pic>
      <p:pic>
        <p:nvPicPr>
          <p:cNvPr id="37" name="Afbeelding 36" descr="Afbeelding met persoon, Menselijk gezicht, buitenshuis, kleding&#10;&#10;Automatisch gegenereerde beschrijving">
            <a:extLst>
              <a:ext uri="{FF2B5EF4-FFF2-40B4-BE49-F238E27FC236}">
                <a16:creationId xmlns:a16="http://schemas.microsoft.com/office/drawing/2014/main" id="{9B43067B-9FCF-ADB0-D729-3CD8628519D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717725" y="4051092"/>
            <a:ext cx="1532748" cy="1947313"/>
          </a:xfrm>
          <a:prstGeom prst="rect">
            <a:avLst/>
          </a:prstGeom>
        </p:spPr>
      </p:pic>
      <p:sp>
        <p:nvSpPr>
          <p:cNvPr id="38" name="Rechthoek 37">
            <a:extLst>
              <a:ext uri="{FF2B5EF4-FFF2-40B4-BE49-F238E27FC236}">
                <a16:creationId xmlns:a16="http://schemas.microsoft.com/office/drawing/2014/main" id="{B5D60DDE-4E4E-566E-28A4-9EDB8BEE72C6}"/>
              </a:ext>
            </a:extLst>
          </p:cNvPr>
          <p:cNvSpPr/>
          <p:nvPr/>
        </p:nvSpPr>
        <p:spPr>
          <a:xfrm>
            <a:off x="372694" y="4008625"/>
            <a:ext cx="2045482" cy="203248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dirty="0"/>
              <a:t>                </a:t>
            </a:r>
          </a:p>
        </p:txBody>
      </p:sp>
      <p:sp>
        <p:nvSpPr>
          <p:cNvPr id="39" name="Rechthoek 38">
            <a:extLst>
              <a:ext uri="{FF2B5EF4-FFF2-40B4-BE49-F238E27FC236}">
                <a16:creationId xmlns:a16="http://schemas.microsoft.com/office/drawing/2014/main" id="{7657D215-8E1F-62DC-4F54-255786DD4AC3}"/>
              </a:ext>
            </a:extLst>
          </p:cNvPr>
          <p:cNvSpPr/>
          <p:nvPr/>
        </p:nvSpPr>
        <p:spPr>
          <a:xfrm>
            <a:off x="2517829" y="4008625"/>
            <a:ext cx="3059578" cy="203248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dirty="0"/>
              <a:t>                </a:t>
            </a:r>
          </a:p>
        </p:txBody>
      </p:sp>
      <p:sp>
        <p:nvSpPr>
          <p:cNvPr id="40" name="Rechthoek 39">
            <a:extLst>
              <a:ext uri="{FF2B5EF4-FFF2-40B4-BE49-F238E27FC236}">
                <a16:creationId xmlns:a16="http://schemas.microsoft.com/office/drawing/2014/main" id="{C552E01D-D508-DA1E-552F-E604BE34CFE3}"/>
              </a:ext>
            </a:extLst>
          </p:cNvPr>
          <p:cNvSpPr/>
          <p:nvPr/>
        </p:nvSpPr>
        <p:spPr>
          <a:xfrm>
            <a:off x="5668392" y="4006551"/>
            <a:ext cx="3185766" cy="203248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dirty="0"/>
              <a:t>                </a:t>
            </a:r>
          </a:p>
        </p:txBody>
      </p:sp>
    </p:spTree>
    <p:extLst>
      <p:ext uri="{BB962C8B-B14F-4D97-AF65-F5344CB8AC3E}">
        <p14:creationId xmlns:p14="http://schemas.microsoft.com/office/powerpoint/2010/main" val="13680613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Bewerken – Creatief</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24</a:t>
            </a:fld>
            <a:endParaRPr lang="nl-NL" dirty="0"/>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Apps</a:t>
            </a:r>
          </a:p>
        </p:txBody>
      </p:sp>
      <p:sp>
        <p:nvSpPr>
          <p:cNvPr id="13" name="Tekstvak 12">
            <a:extLst>
              <a:ext uri="{FF2B5EF4-FFF2-40B4-BE49-F238E27FC236}">
                <a16:creationId xmlns:a16="http://schemas.microsoft.com/office/drawing/2014/main" id="{9ADD3CF2-5F2D-4BCF-40B0-F04B1AEDB384}"/>
              </a:ext>
            </a:extLst>
          </p:cNvPr>
          <p:cNvSpPr txBox="1"/>
          <p:nvPr/>
        </p:nvSpPr>
        <p:spPr>
          <a:xfrm>
            <a:off x="1776862" y="4683068"/>
            <a:ext cx="5394508" cy="369332"/>
          </a:xfrm>
          <a:prstGeom prst="rect">
            <a:avLst/>
          </a:prstGeom>
          <a:noFill/>
        </p:spPr>
        <p:txBody>
          <a:bodyPr wrap="square" rtlCol="0">
            <a:spAutoFit/>
          </a:bodyPr>
          <a:lstStyle/>
          <a:p>
            <a:r>
              <a:rPr lang="nl-NL" sz="1100" dirty="0">
                <a:solidFill>
                  <a:schemeClr val="bg1"/>
                </a:solidFill>
              </a:rPr>
              <a:t>                  </a:t>
            </a:r>
            <a:r>
              <a:rPr lang="nl-NL" sz="1100" b="1" dirty="0">
                <a:solidFill>
                  <a:schemeClr val="bg1"/>
                </a:solidFill>
              </a:rPr>
              <a:t>Stand Eten</a:t>
            </a:r>
            <a:r>
              <a:rPr lang="nl-NL" b="1" dirty="0">
                <a:solidFill>
                  <a:schemeClr val="bg1"/>
                </a:solidFill>
              </a:rPr>
              <a:t>	                             </a:t>
            </a:r>
            <a:r>
              <a:rPr lang="nl-NL" sz="1100" b="1" dirty="0">
                <a:solidFill>
                  <a:schemeClr val="bg1"/>
                </a:solidFill>
              </a:rPr>
              <a:t>Gewone stand</a:t>
            </a:r>
          </a:p>
        </p:txBody>
      </p:sp>
      <p:sp>
        <p:nvSpPr>
          <p:cNvPr id="17" name="Tijdelijke aanduiding voor inhoud 2">
            <a:extLst>
              <a:ext uri="{FF2B5EF4-FFF2-40B4-BE49-F238E27FC236}">
                <a16:creationId xmlns:a16="http://schemas.microsoft.com/office/drawing/2014/main" id="{A36A2949-7188-4387-B81D-82B42C3C24C8}"/>
              </a:ext>
            </a:extLst>
          </p:cNvPr>
          <p:cNvSpPr>
            <a:spLocks noGrp="1"/>
          </p:cNvSpPr>
          <p:nvPr>
            <p:ph idx="1"/>
          </p:nvPr>
        </p:nvSpPr>
        <p:spPr>
          <a:xfrm>
            <a:off x="628650" y="1461443"/>
            <a:ext cx="8216840" cy="4232141"/>
          </a:xfrm>
        </p:spPr>
        <p:txBody>
          <a:bodyPr>
            <a:noAutofit/>
          </a:bodyPr>
          <a:lstStyle/>
          <a:p>
            <a:pPr marL="0" indent="0" algn="l" rtl="0">
              <a:buNone/>
            </a:pPr>
            <a:r>
              <a:rPr lang="nl-NL" sz="1400" b="0" i="0" dirty="0">
                <a:solidFill>
                  <a:srgbClr val="1D1D1F"/>
                </a:solidFill>
                <a:effectLst/>
              </a:rPr>
              <a:t>Ben je benieuwd hoe de Sterrennacht van </a:t>
            </a:r>
            <a:r>
              <a:rPr lang="nl-NL" sz="1400" b="0" i="0" dirty="0" err="1">
                <a:solidFill>
                  <a:srgbClr val="1D1D1F"/>
                </a:solidFill>
                <a:effectLst/>
              </a:rPr>
              <a:t>Van</a:t>
            </a:r>
            <a:r>
              <a:rPr lang="nl-NL" sz="1400" b="0" i="0" dirty="0">
                <a:solidFill>
                  <a:srgbClr val="1D1D1F"/>
                </a:solidFill>
                <a:effectLst/>
              </a:rPr>
              <a:t> Gogh er </a:t>
            </a:r>
            <a:br>
              <a:rPr lang="nl-NL" sz="1400" b="0" i="0" dirty="0">
                <a:solidFill>
                  <a:srgbClr val="1D1D1F"/>
                </a:solidFill>
                <a:effectLst/>
              </a:rPr>
            </a:br>
            <a:r>
              <a:rPr lang="nl-NL" sz="1400" b="0" i="0" dirty="0">
                <a:solidFill>
                  <a:srgbClr val="1D1D1F"/>
                </a:solidFill>
                <a:effectLst/>
              </a:rPr>
              <a:t>van dichtbij uitziet? Heb je wel eens door de oude </a:t>
            </a:r>
            <a:br>
              <a:rPr lang="nl-NL" sz="1400" b="0" i="0" dirty="0">
                <a:solidFill>
                  <a:srgbClr val="1D1D1F"/>
                </a:solidFill>
                <a:effectLst/>
              </a:rPr>
            </a:br>
            <a:r>
              <a:rPr lang="nl-NL" sz="1400" b="0" i="0" dirty="0">
                <a:solidFill>
                  <a:srgbClr val="1D1D1F"/>
                </a:solidFill>
                <a:effectLst/>
              </a:rPr>
              <a:t>Maya-tempels gelopen of kennisgemaakt met </a:t>
            </a:r>
            <a:br>
              <a:rPr lang="nl-NL" sz="1400" b="0" i="0" dirty="0">
                <a:solidFill>
                  <a:srgbClr val="1D1D1F"/>
                </a:solidFill>
                <a:effectLst/>
              </a:rPr>
            </a:br>
            <a:r>
              <a:rPr lang="nl-NL" sz="1400" b="0" i="0" dirty="0">
                <a:solidFill>
                  <a:srgbClr val="1D1D1F"/>
                </a:solidFill>
                <a:effectLst/>
              </a:rPr>
              <a:t>inspirerende figuren uit de Afro-Amerikaanse geschiedenis? </a:t>
            </a:r>
            <a:br>
              <a:rPr lang="nl-NL" sz="1400" b="0" i="0" dirty="0">
                <a:solidFill>
                  <a:srgbClr val="1D1D1F"/>
                </a:solidFill>
                <a:effectLst/>
              </a:rPr>
            </a:br>
            <a:r>
              <a:rPr lang="nl-NL" sz="1400" b="0" i="0" dirty="0">
                <a:solidFill>
                  <a:srgbClr val="1D1D1F"/>
                </a:solidFill>
                <a:effectLst/>
              </a:rPr>
              <a:t>Wil je meer weten over de unieke eetcultuur van Japan </a:t>
            </a:r>
            <a:br>
              <a:rPr lang="nl-NL" sz="1400" b="0" i="0" dirty="0">
                <a:solidFill>
                  <a:srgbClr val="1D1D1F"/>
                </a:solidFill>
                <a:effectLst/>
              </a:rPr>
            </a:br>
            <a:r>
              <a:rPr lang="nl-NL" sz="1400" b="0" i="0" dirty="0">
                <a:solidFill>
                  <a:srgbClr val="1D1D1F"/>
                </a:solidFill>
                <a:effectLst/>
              </a:rPr>
              <a:t>of de spectaculaire spoorwegen van India?</a:t>
            </a:r>
          </a:p>
          <a:p>
            <a:pPr marL="0" indent="0" algn="l" rtl="0">
              <a:buNone/>
            </a:pPr>
            <a:r>
              <a:rPr lang="nl-NL" sz="1400" b="0" i="0" dirty="0">
                <a:solidFill>
                  <a:srgbClr val="1D1D1F"/>
                </a:solidFill>
                <a:effectLst/>
              </a:rPr>
              <a:t>Met Google </a:t>
            </a:r>
            <a:r>
              <a:rPr lang="nl-NL" sz="1400" b="1" i="0" dirty="0">
                <a:solidFill>
                  <a:srgbClr val="1D1D1F"/>
                </a:solidFill>
                <a:effectLst/>
              </a:rPr>
              <a:t>Arts &amp; Culture </a:t>
            </a:r>
            <a:r>
              <a:rPr lang="nl-NL" sz="1400" b="0" i="0" dirty="0">
                <a:solidFill>
                  <a:srgbClr val="1D1D1F"/>
                </a:solidFill>
                <a:effectLst/>
              </a:rPr>
              <a:t>heb je de schatten, verhalen en </a:t>
            </a:r>
            <a:br>
              <a:rPr lang="nl-NL" sz="1400" b="0" i="0" dirty="0">
                <a:solidFill>
                  <a:srgbClr val="1D1D1F"/>
                </a:solidFill>
                <a:effectLst/>
              </a:rPr>
            </a:br>
            <a:r>
              <a:rPr lang="nl-NL" sz="1400" b="0" i="0" dirty="0">
                <a:solidFill>
                  <a:srgbClr val="1D1D1F"/>
                </a:solidFill>
                <a:effectLst/>
              </a:rPr>
              <a:t>kennis van meer dan </a:t>
            </a:r>
            <a:r>
              <a:rPr lang="nl-NL" sz="1400" b="1" i="0" dirty="0">
                <a:solidFill>
                  <a:srgbClr val="1D1D1F"/>
                </a:solidFill>
                <a:effectLst/>
              </a:rPr>
              <a:t>2000 culturele instellingen uit 80 landen </a:t>
            </a:r>
            <a:br>
              <a:rPr lang="nl-NL" sz="1400" b="0" i="0" dirty="0">
                <a:solidFill>
                  <a:srgbClr val="1D1D1F"/>
                </a:solidFill>
                <a:effectLst/>
              </a:rPr>
            </a:br>
            <a:r>
              <a:rPr lang="nl-NL" sz="1400" b="0" i="0" dirty="0">
                <a:solidFill>
                  <a:srgbClr val="1D1D1F"/>
                </a:solidFill>
                <a:effectLst/>
              </a:rPr>
              <a:t>binnen handbereik. Ontdek verhalen over ons culturele erfgoed, </a:t>
            </a:r>
            <a:br>
              <a:rPr lang="nl-NL" sz="1400" b="0" i="0" dirty="0">
                <a:solidFill>
                  <a:srgbClr val="1D1D1F"/>
                </a:solidFill>
                <a:effectLst/>
              </a:rPr>
            </a:br>
            <a:r>
              <a:rPr lang="nl-NL" sz="1400" b="0" i="0" dirty="0">
                <a:solidFill>
                  <a:srgbClr val="1D1D1F"/>
                </a:solidFill>
                <a:effectLst/>
              </a:rPr>
              <a:t>van de suffragettes die streden voor </a:t>
            </a:r>
            <a:br>
              <a:rPr lang="nl-NL" sz="1400" b="0" i="0" dirty="0">
                <a:solidFill>
                  <a:srgbClr val="1D1D1F"/>
                </a:solidFill>
                <a:effectLst/>
              </a:rPr>
            </a:br>
            <a:r>
              <a:rPr lang="nl-NL" sz="1400" b="0" i="0" dirty="0">
                <a:solidFill>
                  <a:srgbClr val="1D1D1F"/>
                </a:solidFill>
                <a:effectLst/>
              </a:rPr>
              <a:t>vrouwenrechten tot podiumkunst </a:t>
            </a:r>
            <a:br>
              <a:rPr lang="nl-NL" sz="1400" b="0" i="0" dirty="0">
                <a:solidFill>
                  <a:srgbClr val="1D1D1F"/>
                </a:solidFill>
                <a:effectLst/>
              </a:rPr>
            </a:br>
            <a:r>
              <a:rPr lang="nl-NL" sz="1400" b="0" i="0" dirty="0">
                <a:solidFill>
                  <a:srgbClr val="1D1D1F"/>
                </a:solidFill>
                <a:effectLst/>
              </a:rPr>
              <a:t>in de Opera van Parijs of het </a:t>
            </a:r>
            <a:br>
              <a:rPr lang="nl-NL" sz="1400" b="0" i="0" dirty="0">
                <a:solidFill>
                  <a:srgbClr val="1D1D1F"/>
                </a:solidFill>
                <a:effectLst/>
              </a:rPr>
            </a:br>
            <a:r>
              <a:rPr lang="nl-NL" sz="1400" b="0" i="0" dirty="0">
                <a:solidFill>
                  <a:srgbClr val="1D1D1F"/>
                </a:solidFill>
                <a:effectLst/>
              </a:rPr>
              <a:t>NASA-archief met de prachtigste </a:t>
            </a:r>
            <a:br>
              <a:rPr lang="nl-NL" sz="1400" b="0" i="0" dirty="0">
                <a:solidFill>
                  <a:srgbClr val="1D1D1F"/>
                </a:solidFill>
                <a:effectLst/>
              </a:rPr>
            </a:br>
            <a:r>
              <a:rPr lang="nl-NL" sz="1400" b="0" i="0" dirty="0">
                <a:solidFill>
                  <a:srgbClr val="1D1D1F"/>
                </a:solidFill>
                <a:effectLst/>
              </a:rPr>
              <a:t>beelden uit de ruimte. </a:t>
            </a:r>
            <a:br>
              <a:rPr lang="nl-NL" sz="1400" b="0" i="0" dirty="0">
                <a:solidFill>
                  <a:srgbClr val="1D1D1F"/>
                </a:solidFill>
                <a:effectLst/>
              </a:rPr>
            </a:br>
            <a:r>
              <a:rPr lang="nl-NL" sz="1400" b="0" i="0" dirty="0">
                <a:solidFill>
                  <a:srgbClr val="DA0812"/>
                </a:solidFill>
                <a:effectLst/>
              </a:rPr>
              <a:t>Dit </a:t>
            </a:r>
            <a:r>
              <a:rPr lang="nl-NL" sz="1400" b="1" i="0" dirty="0">
                <a:solidFill>
                  <a:srgbClr val="DA0812"/>
                </a:solidFill>
                <a:effectLst/>
              </a:rPr>
              <a:t>gratis</a:t>
            </a:r>
            <a:r>
              <a:rPr lang="nl-NL" sz="1400" b="0" i="0" dirty="0">
                <a:solidFill>
                  <a:srgbClr val="DA0812"/>
                </a:solidFill>
                <a:effectLst/>
              </a:rPr>
              <a:t> platform is de perfecte manier </a:t>
            </a:r>
            <a:br>
              <a:rPr lang="nl-NL" sz="1400" b="0" i="0" dirty="0">
                <a:solidFill>
                  <a:srgbClr val="DA0812"/>
                </a:solidFill>
                <a:effectLst/>
              </a:rPr>
            </a:br>
            <a:r>
              <a:rPr lang="nl-NL" sz="1400" b="0" i="0" dirty="0">
                <a:solidFill>
                  <a:srgbClr val="DA0812"/>
                </a:solidFill>
                <a:effectLst/>
              </a:rPr>
              <a:t>om de kunst, geschiedenis, </a:t>
            </a:r>
            <a:br>
              <a:rPr lang="nl-NL" sz="1400" b="0" i="0" dirty="0">
                <a:solidFill>
                  <a:srgbClr val="DA0812"/>
                </a:solidFill>
                <a:effectLst/>
              </a:rPr>
            </a:br>
            <a:r>
              <a:rPr lang="nl-NL" sz="1400" b="0" i="0" dirty="0">
                <a:solidFill>
                  <a:srgbClr val="DA0812"/>
                </a:solidFill>
                <a:effectLst/>
              </a:rPr>
              <a:t>mensen en wonderen van onze </a:t>
            </a:r>
            <a:br>
              <a:rPr lang="nl-NL" sz="1400" b="0" i="0" dirty="0">
                <a:solidFill>
                  <a:srgbClr val="DA0812"/>
                </a:solidFill>
                <a:effectLst/>
              </a:rPr>
            </a:br>
            <a:r>
              <a:rPr lang="nl-NL" sz="1400" b="0" i="0" dirty="0">
                <a:solidFill>
                  <a:srgbClr val="DA0812"/>
                </a:solidFill>
                <a:effectLst/>
              </a:rPr>
              <a:t>wereld te ontdekken.</a:t>
            </a:r>
            <a:br>
              <a:rPr lang="nl-NL" sz="1400" b="0" i="0" dirty="0">
                <a:solidFill>
                  <a:srgbClr val="DA0812"/>
                </a:solidFill>
                <a:effectLst/>
              </a:rPr>
            </a:br>
            <a:br>
              <a:rPr lang="nl-NL" sz="1400" b="1" i="0" dirty="0">
                <a:solidFill>
                  <a:srgbClr val="1D1D1F"/>
                </a:solidFill>
                <a:effectLst/>
              </a:rPr>
            </a:br>
            <a:r>
              <a:rPr lang="nl-NL" sz="1400" b="1" i="0" dirty="0">
                <a:solidFill>
                  <a:srgbClr val="1F1F1F"/>
                </a:solidFill>
                <a:effectLst/>
              </a:rPr>
              <a:t>De app is ook bekend door de </a:t>
            </a:r>
            <a:br>
              <a:rPr lang="nl-NL" sz="1400" b="1" i="0" dirty="0">
                <a:solidFill>
                  <a:srgbClr val="1F1F1F"/>
                </a:solidFill>
                <a:effectLst/>
              </a:rPr>
            </a:br>
            <a:r>
              <a:rPr lang="nl-NL" sz="1400" b="1" i="0" dirty="0">
                <a:solidFill>
                  <a:srgbClr val="1F1F1F"/>
                </a:solidFill>
                <a:effectLst/>
              </a:rPr>
              <a:t>grappige feature waarbij je jezelf </a:t>
            </a:r>
            <a:br>
              <a:rPr lang="nl-NL" sz="1400" b="1" i="0" dirty="0">
                <a:solidFill>
                  <a:srgbClr val="1F1F1F"/>
                </a:solidFill>
                <a:effectLst/>
              </a:rPr>
            </a:br>
            <a:r>
              <a:rPr lang="nl-NL" sz="1400" b="1" i="0" dirty="0">
                <a:solidFill>
                  <a:srgbClr val="1F1F1F"/>
                </a:solidFill>
                <a:effectLst/>
              </a:rPr>
              <a:t>kunt ‘transformeren’ door middel </a:t>
            </a:r>
            <a:br>
              <a:rPr lang="nl-NL" sz="1400" b="1" i="0" dirty="0">
                <a:solidFill>
                  <a:srgbClr val="1F1F1F"/>
                </a:solidFill>
                <a:effectLst/>
              </a:rPr>
            </a:br>
            <a:r>
              <a:rPr lang="nl-NL" sz="1400" b="1" i="0" dirty="0">
                <a:solidFill>
                  <a:srgbClr val="1F1F1F"/>
                </a:solidFill>
                <a:effectLst/>
              </a:rPr>
              <a:t>van een selfie.</a:t>
            </a:r>
            <a:endParaRPr lang="nl-NL" sz="1400" b="1" i="0" dirty="0">
              <a:solidFill>
                <a:srgbClr val="1D1D1F"/>
              </a:solidFill>
              <a:effectLst/>
            </a:endParaRPr>
          </a:p>
          <a:p>
            <a:pPr marL="0" indent="0">
              <a:buNone/>
            </a:pPr>
            <a:br>
              <a:rPr lang="nl-NL" sz="1400" dirty="0"/>
            </a:br>
            <a:endParaRPr lang="nl-NL" sz="1400" dirty="0"/>
          </a:p>
        </p:txBody>
      </p:sp>
      <p:pic>
        <p:nvPicPr>
          <p:cNvPr id="9" name="Afbeelding 8" descr="Afbeelding met tekst, Lettertype, schermopname, logo&#10;&#10;Automatisch gegenereerde beschrijving">
            <a:extLst>
              <a:ext uri="{FF2B5EF4-FFF2-40B4-BE49-F238E27FC236}">
                <a16:creationId xmlns:a16="http://schemas.microsoft.com/office/drawing/2014/main" id="{745546F5-3356-ADFA-A0C8-2D00C18F8B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51364" y="515543"/>
            <a:ext cx="1097076" cy="1049565"/>
          </a:xfrm>
          <a:prstGeom prst="rect">
            <a:avLst/>
          </a:prstGeom>
        </p:spPr>
      </p:pic>
      <p:pic>
        <p:nvPicPr>
          <p:cNvPr id="16" name="Afbeelding 15">
            <a:extLst>
              <a:ext uri="{FF2B5EF4-FFF2-40B4-BE49-F238E27FC236}">
                <a16:creationId xmlns:a16="http://schemas.microsoft.com/office/drawing/2014/main" id="{F96BDFEC-95C3-621F-56A0-459A7ACAA61C}"/>
              </a:ext>
            </a:extLst>
          </p:cNvPr>
          <p:cNvPicPr>
            <a:picLocks noChangeAspect="1"/>
          </p:cNvPicPr>
          <p:nvPr/>
        </p:nvPicPr>
        <p:blipFill>
          <a:blip r:embed="rId5"/>
          <a:stretch>
            <a:fillRect/>
          </a:stretch>
        </p:blipFill>
        <p:spPr>
          <a:xfrm>
            <a:off x="3830945" y="3668235"/>
            <a:ext cx="4927359" cy="2511493"/>
          </a:xfrm>
          <a:prstGeom prst="rect">
            <a:avLst/>
          </a:prstGeom>
        </p:spPr>
      </p:pic>
      <p:pic>
        <p:nvPicPr>
          <p:cNvPr id="20" name="Afbeelding 19" descr="Afbeelding met kleding, persoon, Menselijk gezicht, glimlach&#10;&#10;Automatisch gegenereerde beschrijving">
            <a:extLst>
              <a:ext uri="{FF2B5EF4-FFF2-40B4-BE49-F238E27FC236}">
                <a16:creationId xmlns:a16="http://schemas.microsoft.com/office/drawing/2014/main" id="{98991204-0DE0-E9F6-F383-5F616AC3539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73497" y="1749717"/>
            <a:ext cx="1398660" cy="1392179"/>
          </a:xfrm>
          <a:prstGeom prst="rect">
            <a:avLst/>
          </a:prstGeom>
        </p:spPr>
      </p:pic>
      <p:pic>
        <p:nvPicPr>
          <p:cNvPr id="23" name="Afbeelding 22" descr="Afbeelding met Menselijk gezicht, glimlach, persoon, Modeaccessoire&#10;&#10;Automatisch gegenereerde beschrijving">
            <a:extLst>
              <a:ext uri="{FF2B5EF4-FFF2-40B4-BE49-F238E27FC236}">
                <a16:creationId xmlns:a16="http://schemas.microsoft.com/office/drawing/2014/main" id="{301236CE-4480-2D3D-F259-4CE8738B887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67131" y="1749717"/>
            <a:ext cx="1381637" cy="1727046"/>
          </a:xfrm>
          <a:prstGeom prst="rect">
            <a:avLst/>
          </a:prstGeom>
        </p:spPr>
      </p:pic>
    </p:spTree>
    <p:extLst>
      <p:ext uri="{BB962C8B-B14F-4D97-AF65-F5344CB8AC3E}">
        <p14:creationId xmlns:p14="http://schemas.microsoft.com/office/powerpoint/2010/main" val="27329212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Back-up</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25</a:t>
            </a:fld>
            <a:endParaRPr lang="nl-NL" dirty="0"/>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Foto beheer</a:t>
            </a:r>
          </a:p>
        </p:txBody>
      </p:sp>
      <p:sp>
        <p:nvSpPr>
          <p:cNvPr id="13" name="Tekstvak 12">
            <a:extLst>
              <a:ext uri="{FF2B5EF4-FFF2-40B4-BE49-F238E27FC236}">
                <a16:creationId xmlns:a16="http://schemas.microsoft.com/office/drawing/2014/main" id="{9ADD3CF2-5F2D-4BCF-40B0-F04B1AEDB384}"/>
              </a:ext>
            </a:extLst>
          </p:cNvPr>
          <p:cNvSpPr txBox="1"/>
          <p:nvPr/>
        </p:nvSpPr>
        <p:spPr>
          <a:xfrm>
            <a:off x="1776862" y="4683068"/>
            <a:ext cx="5394508" cy="369332"/>
          </a:xfrm>
          <a:prstGeom prst="rect">
            <a:avLst/>
          </a:prstGeom>
          <a:noFill/>
        </p:spPr>
        <p:txBody>
          <a:bodyPr wrap="square" rtlCol="0">
            <a:spAutoFit/>
          </a:bodyPr>
          <a:lstStyle/>
          <a:p>
            <a:r>
              <a:rPr lang="nl-NL" sz="1100" dirty="0">
                <a:solidFill>
                  <a:schemeClr val="bg1"/>
                </a:solidFill>
              </a:rPr>
              <a:t>                  </a:t>
            </a:r>
            <a:r>
              <a:rPr lang="nl-NL" sz="1100" b="1" dirty="0">
                <a:solidFill>
                  <a:schemeClr val="bg1"/>
                </a:solidFill>
              </a:rPr>
              <a:t>Stand Eten</a:t>
            </a:r>
            <a:r>
              <a:rPr lang="nl-NL" b="1" dirty="0">
                <a:solidFill>
                  <a:schemeClr val="bg1"/>
                </a:solidFill>
              </a:rPr>
              <a:t>	                             </a:t>
            </a:r>
            <a:r>
              <a:rPr lang="nl-NL" sz="1100" b="1" dirty="0">
                <a:solidFill>
                  <a:schemeClr val="bg1"/>
                </a:solidFill>
              </a:rPr>
              <a:t>Gewone stand</a:t>
            </a:r>
          </a:p>
        </p:txBody>
      </p:sp>
      <p:sp>
        <p:nvSpPr>
          <p:cNvPr id="15" name="Tijdelijke aanduiding voor inhoud 2">
            <a:extLst>
              <a:ext uri="{FF2B5EF4-FFF2-40B4-BE49-F238E27FC236}">
                <a16:creationId xmlns:a16="http://schemas.microsoft.com/office/drawing/2014/main" id="{E84C59EA-E5F0-B578-B864-63F3B5DCA85B}"/>
              </a:ext>
            </a:extLst>
          </p:cNvPr>
          <p:cNvSpPr>
            <a:spLocks noGrp="1"/>
          </p:cNvSpPr>
          <p:nvPr>
            <p:ph idx="1"/>
          </p:nvPr>
        </p:nvSpPr>
        <p:spPr>
          <a:xfrm>
            <a:off x="628650" y="1461443"/>
            <a:ext cx="8216840" cy="4232141"/>
          </a:xfrm>
        </p:spPr>
        <p:txBody>
          <a:bodyPr>
            <a:normAutofit/>
          </a:bodyPr>
          <a:lstStyle/>
          <a:p>
            <a:pPr marL="0" indent="0">
              <a:buNone/>
            </a:pPr>
            <a:r>
              <a:rPr lang="nl-NL" sz="1400" b="1" i="0" u="none" strike="noStrike" baseline="0" dirty="0">
                <a:solidFill>
                  <a:srgbClr val="000009"/>
                </a:solidFill>
              </a:rPr>
              <a:t>Voor Apple is </a:t>
            </a:r>
            <a:r>
              <a:rPr lang="nl-NL" sz="1400" b="1" i="0" u="none" strike="noStrike" baseline="0" dirty="0" err="1">
                <a:solidFill>
                  <a:srgbClr val="FF0000"/>
                </a:solidFill>
              </a:rPr>
              <a:t>iCloud</a:t>
            </a:r>
            <a:r>
              <a:rPr lang="nl-NL" sz="1400" b="1" i="0" u="none" strike="noStrike" baseline="0" dirty="0">
                <a:solidFill>
                  <a:srgbClr val="000009"/>
                </a:solidFill>
              </a:rPr>
              <a:t> een oplossing</a:t>
            </a:r>
            <a:endParaRPr lang="nl-NL" sz="1400" b="1" dirty="0"/>
          </a:p>
          <a:p>
            <a:pPr lvl="1">
              <a:buBlip>
                <a:blip r:embed="rId4"/>
              </a:buBlip>
            </a:pPr>
            <a:r>
              <a:rPr lang="nl-NL" sz="1400" dirty="0"/>
              <a:t>Je kunt je iPhone zodanig instellen dat de foto’s die je maakt altijd ook in </a:t>
            </a:r>
            <a:r>
              <a:rPr lang="nl-NL" sz="1400" dirty="0" err="1"/>
              <a:t>iCloud</a:t>
            </a:r>
            <a:r>
              <a:rPr lang="nl-NL" sz="1400" dirty="0"/>
              <a:t> worden opgeslagen</a:t>
            </a:r>
          </a:p>
          <a:p>
            <a:pPr lvl="1">
              <a:buBlip>
                <a:blip r:embed="rId4"/>
              </a:buBlip>
            </a:pPr>
            <a:r>
              <a:rPr lang="nl-NL" sz="1400" dirty="0"/>
              <a:t>Je kunt vanaf elk apparaat (ook Windows en Android) inloggen in de </a:t>
            </a:r>
            <a:r>
              <a:rPr lang="nl-NL" sz="1400" dirty="0" err="1"/>
              <a:t>iCloud</a:t>
            </a:r>
            <a:endParaRPr lang="nl-NL" sz="1400" dirty="0"/>
          </a:p>
          <a:p>
            <a:pPr lvl="1">
              <a:buBlip>
                <a:blip r:embed="rId4"/>
              </a:buBlip>
            </a:pPr>
            <a:r>
              <a:rPr lang="nl-NL" sz="1400" dirty="0"/>
              <a:t>Alleen met Apple ID en wachtwoord</a:t>
            </a:r>
          </a:p>
          <a:p>
            <a:pPr marL="0" indent="0">
              <a:buNone/>
            </a:pPr>
            <a:r>
              <a:rPr lang="nl-NL" sz="1400" b="1" dirty="0"/>
              <a:t>Voor Android is </a:t>
            </a:r>
            <a:r>
              <a:rPr lang="nl-NL" sz="1400" b="1" dirty="0">
                <a:solidFill>
                  <a:srgbClr val="FF0000"/>
                </a:solidFill>
              </a:rPr>
              <a:t>Google Drive </a:t>
            </a:r>
            <a:r>
              <a:rPr lang="nl-NL" sz="1400" b="1" dirty="0"/>
              <a:t>een oplossing</a:t>
            </a:r>
          </a:p>
          <a:p>
            <a:pPr lvl="1">
              <a:buBlip>
                <a:blip r:embed="rId4"/>
              </a:buBlip>
            </a:pPr>
            <a:r>
              <a:rPr lang="nl-NL" sz="1400" dirty="0"/>
              <a:t>Gebruik je de app Foto’s          van Google, dan worden je foto’s standaard al opgeslagen in Google Drive</a:t>
            </a:r>
          </a:p>
          <a:p>
            <a:pPr lvl="1">
              <a:buBlip>
                <a:blip r:embed="rId4"/>
              </a:buBlip>
            </a:pPr>
            <a:r>
              <a:rPr lang="nl-NL" sz="1400" dirty="0"/>
              <a:t>Je kunt inloggen met je Google Account (gebruikersnaam is meestal je Gmail adres) en het bijbehorende wachtwoord</a:t>
            </a:r>
          </a:p>
          <a:p>
            <a:pPr marL="0" indent="0">
              <a:buNone/>
            </a:pPr>
            <a:r>
              <a:rPr lang="nl-NL" sz="1400" b="1" dirty="0">
                <a:solidFill>
                  <a:srgbClr val="FF0000"/>
                </a:solidFill>
              </a:rPr>
              <a:t>Dropbox</a:t>
            </a:r>
            <a:r>
              <a:rPr lang="nl-NL" sz="1400" b="1" dirty="0"/>
              <a:t> is ook voor beide systemen een goede oplossing. </a:t>
            </a:r>
            <a:br>
              <a:rPr lang="nl-NL" sz="1400" b="1" dirty="0"/>
            </a:br>
            <a:r>
              <a:rPr lang="nl-NL" sz="1400" dirty="0"/>
              <a:t>Je kunt hierbij in de instellingen kiezen om de optie ‘Camera uploads’ aan te zetten. Gemaakte foto’s worden dan automatisch in de </a:t>
            </a:r>
            <a:r>
              <a:rPr lang="nl-NL" sz="1400" dirty="0" err="1"/>
              <a:t>cloud</a:t>
            </a:r>
            <a:r>
              <a:rPr lang="nl-NL" sz="1400" dirty="0"/>
              <a:t> van Dropbox opgeslagen.</a:t>
            </a:r>
            <a:br>
              <a:rPr lang="nl-NL" sz="1400" dirty="0"/>
            </a:br>
            <a:br>
              <a:rPr lang="nl-NL" sz="1400" dirty="0"/>
            </a:br>
            <a:r>
              <a:rPr lang="nl-NL" sz="1400" u="sng" dirty="0" err="1"/>
              <a:t>Fotos</a:t>
            </a:r>
            <a:r>
              <a:rPr lang="nl-NL" sz="1400" u="sng" dirty="0"/>
              <a:t> in de </a:t>
            </a:r>
            <a:r>
              <a:rPr lang="nl-NL" sz="1400" u="sng" dirty="0" err="1"/>
              <a:t>cloud</a:t>
            </a:r>
            <a:r>
              <a:rPr lang="nl-NL" sz="1400" u="sng" dirty="0"/>
              <a:t> zijn overal op apparaten met een internetverbinding beschikbaar.</a:t>
            </a:r>
          </a:p>
          <a:p>
            <a:pPr marL="0" indent="0">
              <a:buNone/>
            </a:pPr>
            <a:r>
              <a:rPr lang="nl-NL" sz="1400" dirty="0"/>
              <a:t>Ook een optie is om de foto’s gemaakt met je telefoon (nog extra) op je </a:t>
            </a:r>
            <a:r>
              <a:rPr lang="nl-NL" sz="1400" b="1" dirty="0">
                <a:solidFill>
                  <a:srgbClr val="FF0000"/>
                </a:solidFill>
              </a:rPr>
              <a:t>laptop, pc, externe harde schijf, of usb-stick</a:t>
            </a:r>
            <a:r>
              <a:rPr lang="nl-NL" sz="1400" dirty="0"/>
              <a:t> op te slaan. Dit dien je dan wel met enige regelmaat te doen. </a:t>
            </a:r>
          </a:p>
        </p:txBody>
      </p:sp>
      <p:pic>
        <p:nvPicPr>
          <p:cNvPr id="18" name="Afbeelding 17">
            <a:extLst>
              <a:ext uri="{FF2B5EF4-FFF2-40B4-BE49-F238E27FC236}">
                <a16:creationId xmlns:a16="http://schemas.microsoft.com/office/drawing/2014/main" id="{4876DE60-38BA-6CED-ECE7-1D0930A87A0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08731" y="2874490"/>
            <a:ext cx="306409" cy="306409"/>
          </a:xfrm>
          <a:prstGeom prst="rect">
            <a:avLst/>
          </a:prstGeom>
        </p:spPr>
      </p:pic>
    </p:spTree>
    <p:extLst>
      <p:ext uri="{BB962C8B-B14F-4D97-AF65-F5344CB8AC3E}">
        <p14:creationId xmlns:p14="http://schemas.microsoft.com/office/powerpoint/2010/main" val="35145051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Opslag en organisatie</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26</a:t>
            </a:fld>
            <a:endParaRPr lang="nl-NL" dirty="0"/>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Foto beheer</a:t>
            </a:r>
          </a:p>
        </p:txBody>
      </p:sp>
      <p:sp>
        <p:nvSpPr>
          <p:cNvPr id="13" name="Tekstvak 12">
            <a:extLst>
              <a:ext uri="{FF2B5EF4-FFF2-40B4-BE49-F238E27FC236}">
                <a16:creationId xmlns:a16="http://schemas.microsoft.com/office/drawing/2014/main" id="{9ADD3CF2-5F2D-4BCF-40B0-F04B1AEDB384}"/>
              </a:ext>
            </a:extLst>
          </p:cNvPr>
          <p:cNvSpPr txBox="1"/>
          <p:nvPr/>
        </p:nvSpPr>
        <p:spPr>
          <a:xfrm>
            <a:off x="1776862" y="4683068"/>
            <a:ext cx="5394508" cy="369332"/>
          </a:xfrm>
          <a:prstGeom prst="rect">
            <a:avLst/>
          </a:prstGeom>
          <a:noFill/>
        </p:spPr>
        <p:txBody>
          <a:bodyPr wrap="square" rtlCol="0">
            <a:spAutoFit/>
          </a:bodyPr>
          <a:lstStyle/>
          <a:p>
            <a:r>
              <a:rPr lang="nl-NL" sz="1100" dirty="0">
                <a:solidFill>
                  <a:schemeClr val="bg1"/>
                </a:solidFill>
              </a:rPr>
              <a:t>                  </a:t>
            </a:r>
            <a:r>
              <a:rPr lang="nl-NL" sz="1100" b="1" dirty="0">
                <a:solidFill>
                  <a:schemeClr val="bg1"/>
                </a:solidFill>
              </a:rPr>
              <a:t>Stand Eten</a:t>
            </a:r>
            <a:r>
              <a:rPr lang="nl-NL" b="1" dirty="0">
                <a:solidFill>
                  <a:schemeClr val="bg1"/>
                </a:solidFill>
              </a:rPr>
              <a:t>	                             </a:t>
            </a:r>
            <a:r>
              <a:rPr lang="nl-NL" sz="1100" b="1" dirty="0">
                <a:solidFill>
                  <a:schemeClr val="bg1"/>
                </a:solidFill>
              </a:rPr>
              <a:t>Gewone stand</a:t>
            </a:r>
          </a:p>
        </p:txBody>
      </p:sp>
      <p:sp>
        <p:nvSpPr>
          <p:cNvPr id="15" name="Tijdelijke aanduiding voor inhoud 2">
            <a:extLst>
              <a:ext uri="{FF2B5EF4-FFF2-40B4-BE49-F238E27FC236}">
                <a16:creationId xmlns:a16="http://schemas.microsoft.com/office/drawing/2014/main" id="{E84C59EA-E5F0-B578-B864-63F3B5DCA85B}"/>
              </a:ext>
            </a:extLst>
          </p:cNvPr>
          <p:cNvSpPr>
            <a:spLocks noGrp="1"/>
          </p:cNvSpPr>
          <p:nvPr>
            <p:ph idx="1"/>
          </p:nvPr>
        </p:nvSpPr>
        <p:spPr>
          <a:xfrm>
            <a:off x="437699" y="1434438"/>
            <a:ext cx="8347120" cy="3073093"/>
          </a:xfrm>
          <a:effectLst/>
        </p:spPr>
        <p:txBody>
          <a:bodyPr>
            <a:normAutofit/>
          </a:bodyPr>
          <a:lstStyle/>
          <a:p>
            <a:pPr marL="0" indent="0">
              <a:buNone/>
            </a:pPr>
            <a:r>
              <a:rPr kumimoji="0" lang="nl-NL" sz="32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Helvetica Neue"/>
                <a:ea typeface="Verdana" pitchFamily="34" charset="0"/>
                <a:cs typeface="Arial" pitchFamily="34" charset="0"/>
              </a:rPr>
              <a:t>MAPPEN!</a:t>
            </a:r>
            <a:br>
              <a:rPr kumimoji="0" lang="nl-NL" sz="2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Helvetica Neue"/>
                <a:ea typeface="Verdana" pitchFamily="34" charset="0"/>
                <a:cs typeface="Arial" pitchFamily="34" charset="0"/>
              </a:rPr>
            </a:br>
            <a:r>
              <a:rPr lang="nl-NL" sz="1600" b="1" i="0" dirty="0">
                <a:solidFill>
                  <a:srgbClr val="333333"/>
                </a:solidFill>
              </a:rPr>
              <a:t>Logische mappenstructuur: </a:t>
            </a:r>
            <a:r>
              <a:rPr lang="nl-NL" sz="1600" b="1" i="0" dirty="0"/>
              <a:t>op</a:t>
            </a:r>
            <a:r>
              <a:rPr lang="nl-NL" sz="1600" b="1" i="0" dirty="0">
                <a:solidFill>
                  <a:srgbClr val="FF0000"/>
                </a:solidFill>
              </a:rPr>
              <a:t> datum </a:t>
            </a:r>
            <a:r>
              <a:rPr lang="nl-NL" sz="1600" b="1" i="0" dirty="0"/>
              <a:t>of </a:t>
            </a:r>
            <a:r>
              <a:rPr lang="nl-NL" sz="1600" b="1" i="0" dirty="0">
                <a:solidFill>
                  <a:srgbClr val="FF0000"/>
                </a:solidFill>
              </a:rPr>
              <a:t>onderwerp/datum</a:t>
            </a:r>
          </a:p>
          <a:p>
            <a:pPr marL="0" indent="0">
              <a:buNone/>
            </a:pPr>
            <a:endParaRPr lang="nl-NL" sz="2400" dirty="0"/>
          </a:p>
        </p:txBody>
      </p:sp>
      <p:pic>
        <p:nvPicPr>
          <p:cNvPr id="3" name="Afbeelding 2">
            <a:extLst>
              <a:ext uri="{FF2B5EF4-FFF2-40B4-BE49-F238E27FC236}">
                <a16:creationId xmlns:a16="http://schemas.microsoft.com/office/drawing/2014/main" id="{34F46A9D-A7DA-5D0C-465B-D22779C048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843" y="2223632"/>
            <a:ext cx="2237705" cy="3969688"/>
          </a:xfrm>
          <a:prstGeom prst="rect">
            <a:avLst/>
          </a:prstGeom>
        </p:spPr>
      </p:pic>
      <p:pic>
        <p:nvPicPr>
          <p:cNvPr id="6" name="Afbeelding 5">
            <a:extLst>
              <a:ext uri="{FF2B5EF4-FFF2-40B4-BE49-F238E27FC236}">
                <a16:creationId xmlns:a16="http://schemas.microsoft.com/office/drawing/2014/main" id="{3D654C68-A567-2BAB-38BD-2BB07EDCF1C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0694" y="2966017"/>
            <a:ext cx="4896753" cy="2826443"/>
          </a:xfrm>
          <a:prstGeom prst="rect">
            <a:avLst/>
          </a:prstGeom>
        </p:spPr>
      </p:pic>
      <p:pic>
        <p:nvPicPr>
          <p:cNvPr id="10" name="Afbeelding 9" descr="Afbeelding met tekst, schermopname, collage&#10;&#10;Automatisch gegenereerde beschrijving">
            <a:extLst>
              <a:ext uri="{FF2B5EF4-FFF2-40B4-BE49-F238E27FC236}">
                <a16:creationId xmlns:a16="http://schemas.microsoft.com/office/drawing/2014/main" id="{B47E57E0-8D8D-7EFE-4B9E-166FC5F0D75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7921" y="541364"/>
            <a:ext cx="2312163" cy="5651956"/>
          </a:xfrm>
          <a:prstGeom prst="rect">
            <a:avLst/>
          </a:prstGeom>
        </p:spPr>
      </p:pic>
    </p:spTree>
    <p:extLst>
      <p:ext uri="{BB962C8B-B14F-4D97-AF65-F5344CB8AC3E}">
        <p14:creationId xmlns:p14="http://schemas.microsoft.com/office/powerpoint/2010/main" val="3687126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Labelen (</a:t>
            </a:r>
            <a:r>
              <a:rPr lang="nl-NL" b="1" dirty="0" err="1"/>
              <a:t>taggen</a:t>
            </a:r>
            <a:r>
              <a:rPr lang="nl-NL" b="1" dirty="0"/>
              <a:t>)</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27</a:t>
            </a:fld>
            <a:endParaRPr lang="nl-NL" dirty="0"/>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Fotobeheer</a:t>
            </a:r>
          </a:p>
        </p:txBody>
      </p:sp>
      <p:sp>
        <p:nvSpPr>
          <p:cNvPr id="13" name="Tekstvak 12">
            <a:extLst>
              <a:ext uri="{FF2B5EF4-FFF2-40B4-BE49-F238E27FC236}">
                <a16:creationId xmlns:a16="http://schemas.microsoft.com/office/drawing/2014/main" id="{9ADD3CF2-5F2D-4BCF-40B0-F04B1AEDB384}"/>
              </a:ext>
            </a:extLst>
          </p:cNvPr>
          <p:cNvSpPr txBox="1"/>
          <p:nvPr/>
        </p:nvSpPr>
        <p:spPr>
          <a:xfrm>
            <a:off x="1776862" y="4683068"/>
            <a:ext cx="5394508" cy="369332"/>
          </a:xfrm>
          <a:prstGeom prst="rect">
            <a:avLst/>
          </a:prstGeom>
          <a:noFill/>
        </p:spPr>
        <p:txBody>
          <a:bodyPr wrap="square" rtlCol="0">
            <a:spAutoFit/>
          </a:bodyPr>
          <a:lstStyle/>
          <a:p>
            <a:r>
              <a:rPr lang="nl-NL" sz="1100" dirty="0">
                <a:solidFill>
                  <a:schemeClr val="bg1"/>
                </a:solidFill>
              </a:rPr>
              <a:t>                  </a:t>
            </a:r>
            <a:r>
              <a:rPr lang="nl-NL" sz="1100" b="1" dirty="0">
                <a:solidFill>
                  <a:schemeClr val="bg1"/>
                </a:solidFill>
              </a:rPr>
              <a:t>Stand Eten</a:t>
            </a:r>
            <a:r>
              <a:rPr lang="nl-NL" b="1" dirty="0">
                <a:solidFill>
                  <a:schemeClr val="bg1"/>
                </a:solidFill>
              </a:rPr>
              <a:t>	                             </a:t>
            </a:r>
            <a:r>
              <a:rPr lang="nl-NL" sz="1100" b="1" dirty="0">
                <a:solidFill>
                  <a:schemeClr val="bg1"/>
                </a:solidFill>
              </a:rPr>
              <a:t>Gewone stand</a:t>
            </a:r>
          </a:p>
        </p:txBody>
      </p:sp>
      <p:sp>
        <p:nvSpPr>
          <p:cNvPr id="19" name="Tekstvak 18">
            <a:extLst>
              <a:ext uri="{FF2B5EF4-FFF2-40B4-BE49-F238E27FC236}">
                <a16:creationId xmlns:a16="http://schemas.microsoft.com/office/drawing/2014/main" id="{16C606C6-30C3-C757-D94E-F8700549644D}"/>
              </a:ext>
            </a:extLst>
          </p:cNvPr>
          <p:cNvSpPr txBox="1"/>
          <p:nvPr/>
        </p:nvSpPr>
        <p:spPr>
          <a:xfrm>
            <a:off x="211888" y="1223284"/>
            <a:ext cx="8087094" cy="7571303"/>
          </a:xfrm>
          <a:prstGeom prst="rect">
            <a:avLst/>
          </a:prstGeom>
          <a:noFill/>
        </p:spPr>
        <p:txBody>
          <a:bodyPr wrap="square">
            <a:spAutoFit/>
          </a:bodyPr>
          <a:lstStyle/>
          <a:p>
            <a:pPr lvl="1">
              <a:buBlip>
                <a:blip r:embed="rId4"/>
              </a:buBlip>
            </a:pPr>
            <a:endParaRPr lang="nl-NL" sz="1800" dirty="0"/>
          </a:p>
          <a:p>
            <a:pPr lvl="1"/>
            <a:r>
              <a:rPr lang="nl-NL" sz="1800" dirty="0"/>
              <a:t>Voordeel: Foto’s zijn snel terug te vinden in de massa!</a:t>
            </a:r>
            <a:br>
              <a:rPr lang="nl-NL" sz="1800" dirty="0"/>
            </a:br>
            <a:endParaRPr lang="nl-NL" sz="1800" dirty="0"/>
          </a:p>
          <a:p>
            <a:pPr lvl="1"/>
            <a:r>
              <a:rPr lang="nl-NL" dirty="0"/>
              <a:t>Verschillende mogelijkheden voor labelen:</a:t>
            </a:r>
            <a:br>
              <a:rPr lang="nl-NL" dirty="0"/>
            </a:br>
            <a:endParaRPr lang="nl-NL" sz="800" dirty="0"/>
          </a:p>
          <a:p>
            <a:pPr lvl="1">
              <a:buBlip>
                <a:blip r:embed="rId4"/>
              </a:buBlip>
            </a:pPr>
            <a:r>
              <a:rPr lang="nl-NL" sz="1800" dirty="0"/>
              <a:t>Labelen door foto als </a:t>
            </a:r>
            <a:r>
              <a:rPr lang="nl-NL" sz="1800" b="1" dirty="0"/>
              <a:t>favoriet</a:t>
            </a:r>
            <a:r>
              <a:rPr lang="nl-NL" sz="1800" dirty="0"/>
              <a:t> te markeren. Deze worden dan in een apart album ‘Favorieten’ in je Galerij weergegeven. Je maakt foto’s favoriet door onder de afbeelding op het ‘hartje‘ te klikken. </a:t>
            </a:r>
          </a:p>
          <a:p>
            <a:pPr lvl="1">
              <a:buBlip>
                <a:blip r:embed="rId4"/>
              </a:buBlip>
            </a:pPr>
            <a:r>
              <a:rPr lang="nl-NL" sz="1800" dirty="0"/>
              <a:t>Wanneer je ‘locatietags’ in de instellingen van je camera hebt aan staan, zijn je foto’s op </a:t>
            </a:r>
            <a:r>
              <a:rPr lang="nl-NL" sz="1800" b="1" dirty="0"/>
              <a:t>locatie</a:t>
            </a:r>
            <a:r>
              <a:rPr lang="nl-NL" sz="1800" dirty="0"/>
              <a:t> terug te zoeken in je Galerij.</a:t>
            </a:r>
          </a:p>
          <a:p>
            <a:pPr lvl="1">
              <a:buBlip>
                <a:blip r:embed="rId4"/>
              </a:buBlip>
            </a:pPr>
            <a:r>
              <a:rPr lang="nl-NL" dirty="0"/>
              <a:t>In de Galerij kun je verder zoeken </a:t>
            </a:r>
            <a:r>
              <a:rPr lang="nl-NL" b="1" dirty="0"/>
              <a:t>Opnametypes, Documenten, Dingen/omgeving</a:t>
            </a:r>
            <a:r>
              <a:rPr lang="nl-NL" dirty="0"/>
              <a:t>. Deze labels gebeuren automatisch door hetgeen er op de foto te zien is.</a:t>
            </a:r>
            <a:endParaRPr lang="nl-NL" sz="1800" dirty="0"/>
          </a:p>
          <a:p>
            <a:pPr lvl="1">
              <a:buBlip>
                <a:blip r:embed="rId4"/>
              </a:buBlip>
            </a:pPr>
            <a:r>
              <a:rPr lang="nl-NL" dirty="0"/>
              <a:t>Via Google Foto’s kun je ook een label op Mensen en Huisdieren toepassen</a:t>
            </a:r>
          </a:p>
          <a:p>
            <a:pPr lvl="1">
              <a:buBlip>
                <a:blip r:embed="rId4"/>
              </a:buBlip>
            </a:pPr>
            <a:r>
              <a:rPr lang="nl-NL" dirty="0"/>
              <a:t>Zelf een label maken</a:t>
            </a:r>
          </a:p>
          <a:p>
            <a:pPr lvl="1">
              <a:buBlip>
                <a:blip r:embed="rId4"/>
              </a:buBlip>
            </a:pPr>
            <a:endParaRPr lang="nl-NL" dirty="0"/>
          </a:p>
          <a:p>
            <a:pPr lvl="1">
              <a:buBlip>
                <a:blip r:embed="rId4"/>
              </a:buBlip>
            </a:pPr>
            <a:endParaRPr lang="nl-NL" sz="1800" dirty="0"/>
          </a:p>
          <a:p>
            <a:pPr lvl="1">
              <a:buBlip>
                <a:blip r:embed="rId4"/>
              </a:buBlip>
            </a:pPr>
            <a:endParaRPr lang="nl-NL" sz="1800" dirty="0"/>
          </a:p>
          <a:p>
            <a:pPr lvl="1">
              <a:buBlip>
                <a:blip r:embed="rId4"/>
              </a:buBlip>
            </a:pPr>
            <a:endParaRPr lang="nl-NL" dirty="0"/>
          </a:p>
          <a:p>
            <a:pPr lvl="1">
              <a:buBlip>
                <a:blip r:embed="rId4"/>
              </a:buBlip>
            </a:pPr>
            <a:endParaRPr lang="nl-NL" sz="1800" dirty="0"/>
          </a:p>
          <a:p>
            <a:pPr lvl="1">
              <a:buBlip>
                <a:blip r:embed="rId4"/>
              </a:buBlip>
            </a:pPr>
            <a:endParaRPr lang="nl-NL" dirty="0"/>
          </a:p>
          <a:p>
            <a:pPr lvl="1">
              <a:buBlip>
                <a:blip r:embed="rId4"/>
              </a:buBlip>
            </a:pPr>
            <a:endParaRPr lang="nl-NL" sz="1800" dirty="0"/>
          </a:p>
          <a:p>
            <a:pPr lvl="1">
              <a:buBlip>
                <a:blip r:embed="rId4"/>
              </a:buBlip>
            </a:pPr>
            <a:endParaRPr lang="nl-NL" dirty="0"/>
          </a:p>
          <a:p>
            <a:pPr lvl="1">
              <a:buBlip>
                <a:blip r:embed="rId4"/>
              </a:buBlip>
            </a:pPr>
            <a:endParaRPr lang="nl-NL" sz="1800" dirty="0"/>
          </a:p>
          <a:p>
            <a:pPr lvl="1">
              <a:buBlip>
                <a:blip r:embed="rId4"/>
              </a:buBlip>
            </a:pPr>
            <a:endParaRPr lang="nl-NL" dirty="0"/>
          </a:p>
          <a:p>
            <a:pPr lvl="1">
              <a:buBlip>
                <a:blip r:embed="rId4"/>
              </a:buBlip>
            </a:pPr>
            <a:endParaRPr lang="nl-NL" sz="1800" dirty="0"/>
          </a:p>
        </p:txBody>
      </p:sp>
      <p:pic>
        <p:nvPicPr>
          <p:cNvPr id="21" name="Afbeelding 20" descr="Afbeelding met Graphics, duisternis, zwart, schermopname&#10;&#10;Automatisch gegenereerde beschrijving">
            <a:extLst>
              <a:ext uri="{FF2B5EF4-FFF2-40B4-BE49-F238E27FC236}">
                <a16:creationId xmlns:a16="http://schemas.microsoft.com/office/drawing/2014/main" id="{00C90456-AB0B-8BB1-4C99-7DC2306777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64473" y="2996128"/>
            <a:ext cx="1976561" cy="291440"/>
          </a:xfrm>
          <a:prstGeom prst="rect">
            <a:avLst/>
          </a:prstGeom>
        </p:spPr>
      </p:pic>
    </p:spTree>
    <p:extLst>
      <p:ext uri="{BB962C8B-B14F-4D97-AF65-F5344CB8AC3E}">
        <p14:creationId xmlns:p14="http://schemas.microsoft.com/office/powerpoint/2010/main" val="36043411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Labelen (</a:t>
            </a:r>
            <a:r>
              <a:rPr lang="nl-NL" b="1" dirty="0" err="1"/>
              <a:t>taggen</a:t>
            </a:r>
            <a:r>
              <a:rPr lang="nl-NL" b="1" dirty="0"/>
              <a:t>)</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28</a:t>
            </a:fld>
            <a:endParaRPr lang="nl-NL" dirty="0"/>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Fotobeheer</a:t>
            </a:r>
          </a:p>
        </p:txBody>
      </p:sp>
      <p:sp>
        <p:nvSpPr>
          <p:cNvPr id="13" name="Tekstvak 12">
            <a:extLst>
              <a:ext uri="{FF2B5EF4-FFF2-40B4-BE49-F238E27FC236}">
                <a16:creationId xmlns:a16="http://schemas.microsoft.com/office/drawing/2014/main" id="{9ADD3CF2-5F2D-4BCF-40B0-F04B1AEDB384}"/>
              </a:ext>
            </a:extLst>
          </p:cNvPr>
          <p:cNvSpPr txBox="1"/>
          <p:nvPr/>
        </p:nvSpPr>
        <p:spPr>
          <a:xfrm>
            <a:off x="1776862" y="4574723"/>
            <a:ext cx="5394508" cy="369332"/>
          </a:xfrm>
          <a:prstGeom prst="rect">
            <a:avLst/>
          </a:prstGeom>
          <a:noFill/>
        </p:spPr>
        <p:txBody>
          <a:bodyPr wrap="square" rtlCol="0">
            <a:spAutoFit/>
          </a:bodyPr>
          <a:lstStyle/>
          <a:p>
            <a:r>
              <a:rPr lang="nl-NL" sz="1100" dirty="0">
                <a:solidFill>
                  <a:schemeClr val="bg1"/>
                </a:solidFill>
              </a:rPr>
              <a:t>                  </a:t>
            </a:r>
            <a:r>
              <a:rPr lang="nl-NL" sz="1100" b="1" dirty="0">
                <a:solidFill>
                  <a:schemeClr val="bg1"/>
                </a:solidFill>
              </a:rPr>
              <a:t>Stand Eten</a:t>
            </a:r>
            <a:r>
              <a:rPr lang="nl-NL" b="1" dirty="0">
                <a:solidFill>
                  <a:schemeClr val="bg1"/>
                </a:solidFill>
              </a:rPr>
              <a:t>	                             </a:t>
            </a:r>
            <a:r>
              <a:rPr lang="nl-NL" sz="1100" b="1" dirty="0">
                <a:solidFill>
                  <a:schemeClr val="bg1"/>
                </a:solidFill>
              </a:rPr>
              <a:t>Gewone stand</a:t>
            </a:r>
          </a:p>
        </p:txBody>
      </p:sp>
      <p:pic>
        <p:nvPicPr>
          <p:cNvPr id="6" name="Afbeelding 5" descr="Afbeelding met tekst&#10;&#10;Automatisch gegenereerde beschrijving">
            <a:extLst>
              <a:ext uri="{FF2B5EF4-FFF2-40B4-BE49-F238E27FC236}">
                <a16:creationId xmlns:a16="http://schemas.microsoft.com/office/drawing/2014/main" id="{6041E8F1-4385-9504-38CD-7DC63C0CB75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8816" y="2027012"/>
            <a:ext cx="1804925" cy="3810398"/>
          </a:xfrm>
          <a:prstGeom prst="rect">
            <a:avLst/>
          </a:prstGeom>
        </p:spPr>
      </p:pic>
      <p:pic>
        <p:nvPicPr>
          <p:cNvPr id="9" name="Afbeelding 8" descr="Afbeelding met tekst, rekenmachine, elektronica&#10;&#10;Automatisch gegenereerde beschrijving">
            <a:extLst>
              <a:ext uri="{FF2B5EF4-FFF2-40B4-BE49-F238E27FC236}">
                <a16:creationId xmlns:a16="http://schemas.microsoft.com/office/drawing/2014/main" id="{B6117BB8-8FBB-A483-C9FF-2A961D82736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55377" y="2030536"/>
            <a:ext cx="1804925" cy="3810398"/>
          </a:xfrm>
          <a:prstGeom prst="rect">
            <a:avLst/>
          </a:prstGeom>
        </p:spPr>
      </p:pic>
      <p:pic>
        <p:nvPicPr>
          <p:cNvPr id="10" name="Afbeelding 9" descr="Afbeelding met tekst&#10;&#10;Automatisch gegenereerde beschrijving">
            <a:extLst>
              <a:ext uri="{FF2B5EF4-FFF2-40B4-BE49-F238E27FC236}">
                <a16:creationId xmlns:a16="http://schemas.microsoft.com/office/drawing/2014/main" id="{89054966-5008-925E-CB24-B7AE1A41D90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93113" y="2025354"/>
            <a:ext cx="1804925" cy="3810398"/>
          </a:xfrm>
          <a:prstGeom prst="rect">
            <a:avLst/>
          </a:prstGeom>
        </p:spPr>
      </p:pic>
      <p:pic>
        <p:nvPicPr>
          <p:cNvPr id="12" name="Afbeelding 11">
            <a:extLst>
              <a:ext uri="{FF2B5EF4-FFF2-40B4-BE49-F238E27FC236}">
                <a16:creationId xmlns:a16="http://schemas.microsoft.com/office/drawing/2014/main" id="{6BEC66B6-C33B-7ECD-F4EE-32D6B228909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69674" y="2025354"/>
            <a:ext cx="1804925" cy="3810398"/>
          </a:xfrm>
          <a:prstGeom prst="rect">
            <a:avLst/>
          </a:prstGeom>
        </p:spPr>
      </p:pic>
      <p:sp>
        <p:nvSpPr>
          <p:cNvPr id="14" name="Ovaal 13">
            <a:extLst>
              <a:ext uri="{FF2B5EF4-FFF2-40B4-BE49-F238E27FC236}">
                <a16:creationId xmlns:a16="http://schemas.microsoft.com/office/drawing/2014/main" id="{B66C0BD7-5450-237E-1E31-8F4EA8EE4642}"/>
              </a:ext>
            </a:extLst>
          </p:cNvPr>
          <p:cNvSpPr/>
          <p:nvPr/>
        </p:nvSpPr>
        <p:spPr>
          <a:xfrm>
            <a:off x="1656838" y="5272688"/>
            <a:ext cx="442844" cy="422696"/>
          </a:xfrm>
          <a:prstGeom prst="ellipse">
            <a:avLst/>
          </a:prstGeom>
          <a:noFill/>
          <a:ln>
            <a:solidFill>
              <a:srgbClr val="DA081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16" name="Rechte verbindingslijn met pijl 15">
            <a:extLst>
              <a:ext uri="{FF2B5EF4-FFF2-40B4-BE49-F238E27FC236}">
                <a16:creationId xmlns:a16="http://schemas.microsoft.com/office/drawing/2014/main" id="{00A5A1C4-A560-950F-A51D-6C5FE10ABE6C}"/>
              </a:ext>
            </a:extLst>
          </p:cNvPr>
          <p:cNvCxnSpPr>
            <a:stCxn id="14" idx="0"/>
          </p:cNvCxnSpPr>
          <p:nvPr/>
        </p:nvCxnSpPr>
        <p:spPr>
          <a:xfrm flipH="1" flipV="1">
            <a:off x="1249409" y="4090962"/>
            <a:ext cx="628851" cy="1181726"/>
          </a:xfrm>
          <a:prstGeom prst="straightConnector1">
            <a:avLst/>
          </a:prstGeom>
          <a:ln>
            <a:solidFill>
              <a:srgbClr val="DA0812"/>
            </a:solidFill>
            <a:tailEnd type="triangle"/>
          </a:ln>
        </p:spPr>
        <p:style>
          <a:lnRef idx="2">
            <a:schemeClr val="accent1"/>
          </a:lnRef>
          <a:fillRef idx="0">
            <a:schemeClr val="accent1"/>
          </a:fillRef>
          <a:effectRef idx="1">
            <a:schemeClr val="accent1"/>
          </a:effectRef>
          <a:fontRef idx="minor">
            <a:schemeClr val="tx1"/>
          </a:fontRef>
        </p:style>
      </p:cxnSp>
      <p:sp>
        <p:nvSpPr>
          <p:cNvPr id="3" name="Tekstvak 2">
            <a:extLst>
              <a:ext uri="{FF2B5EF4-FFF2-40B4-BE49-F238E27FC236}">
                <a16:creationId xmlns:a16="http://schemas.microsoft.com/office/drawing/2014/main" id="{8E7AA763-C0DB-601E-38FA-BB3A1972589F}"/>
              </a:ext>
            </a:extLst>
          </p:cNvPr>
          <p:cNvSpPr txBox="1"/>
          <p:nvPr/>
        </p:nvSpPr>
        <p:spPr>
          <a:xfrm>
            <a:off x="1043796" y="1622926"/>
            <a:ext cx="2544466" cy="369332"/>
          </a:xfrm>
          <a:prstGeom prst="rect">
            <a:avLst/>
          </a:prstGeom>
          <a:noFill/>
        </p:spPr>
        <p:txBody>
          <a:bodyPr wrap="square" rtlCol="0">
            <a:spAutoFit/>
          </a:bodyPr>
          <a:lstStyle/>
          <a:p>
            <a:r>
              <a:rPr lang="nl-NL" dirty="0"/>
              <a:t>Label maken in Galerij</a:t>
            </a:r>
          </a:p>
        </p:txBody>
      </p:sp>
      <p:sp>
        <p:nvSpPr>
          <p:cNvPr id="15" name="Tekstvak 14">
            <a:extLst>
              <a:ext uri="{FF2B5EF4-FFF2-40B4-BE49-F238E27FC236}">
                <a16:creationId xmlns:a16="http://schemas.microsoft.com/office/drawing/2014/main" id="{0B0C141A-2F7E-978B-1C79-5C719271B8D4}"/>
              </a:ext>
            </a:extLst>
          </p:cNvPr>
          <p:cNvSpPr txBox="1"/>
          <p:nvPr/>
        </p:nvSpPr>
        <p:spPr>
          <a:xfrm>
            <a:off x="5555740" y="1610408"/>
            <a:ext cx="2538171" cy="369332"/>
          </a:xfrm>
          <a:prstGeom prst="rect">
            <a:avLst/>
          </a:prstGeom>
          <a:noFill/>
        </p:spPr>
        <p:txBody>
          <a:bodyPr wrap="square" rtlCol="0">
            <a:spAutoFit/>
          </a:bodyPr>
          <a:lstStyle/>
          <a:p>
            <a:r>
              <a:rPr lang="nl-NL" dirty="0"/>
              <a:t>Label zoeken in Galerij</a:t>
            </a:r>
          </a:p>
        </p:txBody>
      </p:sp>
    </p:spTree>
    <p:extLst>
      <p:ext uri="{BB962C8B-B14F-4D97-AF65-F5344CB8AC3E}">
        <p14:creationId xmlns:p14="http://schemas.microsoft.com/office/powerpoint/2010/main" val="19889500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err="1"/>
              <a:t>HCC!scheurkalender</a:t>
            </a:r>
            <a:endParaRPr lang="nl-NL" b="1" dirty="0"/>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29</a:t>
            </a:fld>
            <a:endParaRPr lang="nl-NL" dirty="0"/>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49" y="6252947"/>
            <a:ext cx="1424777"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a:t>
            </a:r>
            <a:r>
              <a:rPr lang="nl-NL" sz="1400" b="1" dirty="0" err="1"/>
              <a:t>Fotochallenge</a:t>
            </a:r>
            <a:endParaRPr lang="nl-NL" sz="1400" b="1" dirty="0"/>
          </a:p>
        </p:txBody>
      </p:sp>
      <p:sp>
        <p:nvSpPr>
          <p:cNvPr id="13" name="Tekstvak 12">
            <a:extLst>
              <a:ext uri="{FF2B5EF4-FFF2-40B4-BE49-F238E27FC236}">
                <a16:creationId xmlns:a16="http://schemas.microsoft.com/office/drawing/2014/main" id="{9ADD3CF2-5F2D-4BCF-40B0-F04B1AEDB384}"/>
              </a:ext>
            </a:extLst>
          </p:cNvPr>
          <p:cNvSpPr txBox="1"/>
          <p:nvPr/>
        </p:nvSpPr>
        <p:spPr>
          <a:xfrm>
            <a:off x="1776862" y="4683068"/>
            <a:ext cx="5394508" cy="369332"/>
          </a:xfrm>
          <a:prstGeom prst="rect">
            <a:avLst/>
          </a:prstGeom>
          <a:noFill/>
        </p:spPr>
        <p:txBody>
          <a:bodyPr wrap="square" rtlCol="0">
            <a:spAutoFit/>
          </a:bodyPr>
          <a:lstStyle/>
          <a:p>
            <a:r>
              <a:rPr lang="nl-NL" sz="1100" dirty="0">
                <a:solidFill>
                  <a:schemeClr val="bg1"/>
                </a:solidFill>
              </a:rPr>
              <a:t>                  </a:t>
            </a:r>
            <a:r>
              <a:rPr lang="nl-NL" sz="1100" b="1" dirty="0">
                <a:solidFill>
                  <a:schemeClr val="bg1"/>
                </a:solidFill>
              </a:rPr>
              <a:t>Stand Eten</a:t>
            </a:r>
            <a:r>
              <a:rPr lang="nl-NL" b="1" dirty="0">
                <a:solidFill>
                  <a:schemeClr val="bg1"/>
                </a:solidFill>
              </a:rPr>
              <a:t>	                             </a:t>
            </a:r>
            <a:r>
              <a:rPr lang="nl-NL" sz="1100" b="1" dirty="0">
                <a:solidFill>
                  <a:schemeClr val="bg1"/>
                </a:solidFill>
              </a:rPr>
              <a:t>Gewone stand</a:t>
            </a:r>
          </a:p>
        </p:txBody>
      </p:sp>
      <p:sp>
        <p:nvSpPr>
          <p:cNvPr id="9" name="Tekstvak 8">
            <a:extLst>
              <a:ext uri="{FF2B5EF4-FFF2-40B4-BE49-F238E27FC236}">
                <a16:creationId xmlns:a16="http://schemas.microsoft.com/office/drawing/2014/main" id="{6A0CFE71-EB4D-0859-7656-ECEED8FC6753}"/>
              </a:ext>
            </a:extLst>
          </p:cNvPr>
          <p:cNvSpPr txBox="1"/>
          <p:nvPr/>
        </p:nvSpPr>
        <p:spPr>
          <a:xfrm>
            <a:off x="2746468" y="5339706"/>
            <a:ext cx="3632726" cy="1015663"/>
          </a:xfrm>
          <a:prstGeom prst="rect">
            <a:avLst/>
          </a:prstGeom>
          <a:noFill/>
          <a:effectLst>
            <a:outerShdw blurRad="50800" dist="38100" algn="l" rotWithShape="0">
              <a:prstClr val="black">
                <a:alpha val="40000"/>
              </a:prstClr>
            </a:outerShdw>
          </a:effectLst>
        </p:spPr>
        <p:txBody>
          <a:bodyPr wrap="none" rtlCol="0">
            <a:spAutoFit/>
          </a:bodyPr>
          <a:lstStyle/>
          <a:p>
            <a:r>
              <a:rPr lang="nl-NL" sz="6000" b="1" dirty="0">
                <a:effectLst>
                  <a:outerShdw blurRad="38100" dist="38100" dir="2700000" algn="tl">
                    <a:srgbClr val="000000">
                      <a:alpha val="43137"/>
                    </a:srgbClr>
                  </a:outerShdw>
                </a:effectLst>
              </a:rPr>
              <a:t>DOE MEE!</a:t>
            </a:r>
          </a:p>
        </p:txBody>
      </p:sp>
      <p:pic>
        <p:nvPicPr>
          <p:cNvPr id="6" name="Afbeelding 5" descr="Afbeelding met tekst, buitenshuis, water, hemel&#10;&#10;Automatisch gegenereerde beschrijving">
            <a:hlinkClick r:id="rId4"/>
            <a:extLst>
              <a:ext uri="{FF2B5EF4-FFF2-40B4-BE49-F238E27FC236}">
                <a16:creationId xmlns:a16="http://schemas.microsoft.com/office/drawing/2014/main" id="{B635257E-7F4B-08E6-7677-BFAC663ADD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2041" y="1146789"/>
            <a:ext cx="6492366" cy="4328244"/>
          </a:xfrm>
          <a:prstGeom prst="rect">
            <a:avLst/>
          </a:prstGeom>
        </p:spPr>
      </p:pic>
    </p:spTree>
    <p:extLst>
      <p:ext uri="{BB962C8B-B14F-4D97-AF65-F5344CB8AC3E}">
        <p14:creationId xmlns:p14="http://schemas.microsoft.com/office/powerpoint/2010/main" val="2028460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1000" autoRev="1" fill="remove"/>
                                        <p:tgtEl>
                                          <p:spTgt spid="9"/>
                                        </p:tgtEl>
                                        <p:attrNameLst>
                                          <p:attrName>style.color</p:attrName>
                                        </p:attrNameLst>
                                      </p:cBhvr>
                                      <p:to>
                                        <a:schemeClr val="bg1"/>
                                      </p:to>
                                    </p:animClr>
                                    <p:animClr clrSpc="rgb" dir="cw">
                                      <p:cBhvr>
                                        <p:cTn id="7" dur="1000" autoRev="1" fill="remove"/>
                                        <p:tgtEl>
                                          <p:spTgt spid="9"/>
                                        </p:tgtEl>
                                        <p:attrNameLst>
                                          <p:attrName>fillcolor</p:attrName>
                                        </p:attrNameLst>
                                      </p:cBhvr>
                                      <p:to>
                                        <a:schemeClr val="bg1"/>
                                      </p:to>
                                    </p:animClr>
                                    <p:set>
                                      <p:cBhvr>
                                        <p:cTn id="8" dur="1000" autoRev="1" fill="remove"/>
                                        <p:tgtEl>
                                          <p:spTgt spid="9"/>
                                        </p:tgtEl>
                                        <p:attrNameLst>
                                          <p:attrName>fill.type</p:attrName>
                                        </p:attrNameLst>
                                      </p:cBhvr>
                                      <p:to>
                                        <p:strVal val="solid"/>
                                      </p:to>
                                    </p:set>
                                    <p:set>
                                      <p:cBhvr>
                                        <p:cTn id="9" dur="1000" autoRev="1" fill="remove"/>
                                        <p:tgtEl>
                                          <p:spTgt spid="9"/>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De techniek achter een foto </a:t>
            </a:r>
          </a:p>
        </p:txBody>
      </p:sp>
      <p:sp>
        <p:nvSpPr>
          <p:cNvPr id="3" name="Tijdelijke aanduiding voor inhoud 2"/>
          <p:cNvSpPr>
            <a:spLocks noGrp="1"/>
          </p:cNvSpPr>
          <p:nvPr>
            <p:ph idx="1"/>
          </p:nvPr>
        </p:nvSpPr>
        <p:spPr>
          <a:xfrm>
            <a:off x="463580" y="1545471"/>
            <a:ext cx="8216840" cy="4267924"/>
          </a:xfrm>
        </p:spPr>
        <p:txBody>
          <a:bodyPr>
            <a:normAutofit fontScale="92500" lnSpcReduction="10000"/>
          </a:bodyPr>
          <a:lstStyle/>
          <a:p>
            <a:pPr marL="0" indent="0">
              <a:buNone/>
            </a:pPr>
            <a:br>
              <a:rPr lang="nl-NL" sz="2052" dirty="0"/>
            </a:br>
            <a:endParaRPr lang="nl-NL" sz="2052" dirty="0"/>
          </a:p>
          <a:p>
            <a:pPr marL="342900" lvl="1" indent="0">
              <a:buNone/>
            </a:pPr>
            <a:r>
              <a:rPr lang="nl-NL" sz="2600" dirty="0"/>
              <a:t>3 factoren: Filmgevoeligheid, sluitertijd en diafragma</a:t>
            </a:r>
            <a:br>
              <a:rPr lang="nl-NL" sz="2600" dirty="0"/>
            </a:br>
            <a:endParaRPr lang="nl-NL" sz="2600" dirty="0"/>
          </a:p>
          <a:p>
            <a:pPr marL="342900" lvl="1" indent="0">
              <a:buNone/>
            </a:pPr>
            <a:endParaRPr lang="nl-NL" sz="2600" dirty="0"/>
          </a:p>
          <a:p>
            <a:pPr marL="342900" lvl="1" indent="0">
              <a:buNone/>
            </a:pPr>
            <a:r>
              <a:rPr lang="nl-NL" sz="1752" dirty="0"/>
              <a:t>Filmgevoeligheid = Totale gevoeligheid voor licht</a:t>
            </a:r>
            <a:br>
              <a:rPr lang="nl-NL" sz="1752" dirty="0"/>
            </a:br>
            <a:r>
              <a:rPr lang="nl-NL" sz="1752" dirty="0"/>
              <a:t>		Uitgedrukt in ISO-waarde</a:t>
            </a:r>
          </a:p>
          <a:p>
            <a:pPr marL="342900" lvl="1" indent="0">
              <a:buNone/>
            </a:pPr>
            <a:endParaRPr lang="nl-NL" sz="1752" dirty="0"/>
          </a:p>
          <a:p>
            <a:pPr marL="342900" lvl="1" indent="0">
              <a:buNone/>
            </a:pPr>
            <a:r>
              <a:rPr lang="nl-NL" sz="1752" dirty="0"/>
              <a:t>Sluitertijd = tijdsduur tussen openen en sluiten van diafragma</a:t>
            </a:r>
            <a:br>
              <a:rPr lang="nl-NL" sz="1752" dirty="0"/>
            </a:br>
            <a:r>
              <a:rPr lang="nl-NL" sz="1752" dirty="0"/>
              <a:t>		Uitgedrukt in onderdelen van seconde</a:t>
            </a:r>
          </a:p>
          <a:p>
            <a:pPr marL="342900" lvl="1" indent="0">
              <a:buNone/>
            </a:pPr>
            <a:endParaRPr lang="nl-NL" sz="1752" dirty="0"/>
          </a:p>
          <a:p>
            <a:pPr marL="342900" lvl="1" indent="0">
              <a:buNone/>
            </a:pPr>
            <a:r>
              <a:rPr lang="nl-NL" sz="1752" dirty="0"/>
              <a:t>Diafragma = gaatje in de lens van de camera waar het licht doorheen moet</a:t>
            </a:r>
          </a:p>
          <a:p>
            <a:pPr marL="342900" lvl="1" indent="0">
              <a:buNone/>
            </a:pPr>
            <a:r>
              <a:rPr lang="nl-NL" sz="1752" dirty="0"/>
              <a:t>		Uitgedrukt in een f-getal (grootste getal is kleinste opening)</a:t>
            </a:r>
            <a:br>
              <a:rPr lang="nl-NL" sz="1752" dirty="0"/>
            </a:br>
            <a:endParaRPr lang="nl-NL" sz="1752" dirty="0"/>
          </a:p>
          <a:p>
            <a:pPr marL="0" indent="0">
              <a:buNone/>
            </a:pPr>
            <a:br>
              <a:rPr lang="nl-NL" sz="2052" dirty="0"/>
            </a:br>
            <a:endParaRPr lang="nl-NL" sz="2052" dirty="0"/>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3</a:t>
            </a:fld>
            <a:endParaRPr lang="nl-NL"/>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Basisregels</a:t>
            </a:r>
          </a:p>
        </p:txBody>
      </p:sp>
    </p:spTree>
    <p:extLst>
      <p:ext uri="{BB962C8B-B14F-4D97-AF65-F5344CB8AC3E}">
        <p14:creationId xmlns:p14="http://schemas.microsoft.com/office/powerpoint/2010/main" val="173225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Basis voorwaarden goede foto: </a:t>
            </a:r>
          </a:p>
        </p:txBody>
      </p:sp>
      <p:sp>
        <p:nvSpPr>
          <p:cNvPr id="3" name="Tijdelijke aanduiding voor inhoud 2"/>
          <p:cNvSpPr>
            <a:spLocks noGrp="1"/>
          </p:cNvSpPr>
          <p:nvPr>
            <p:ph idx="1"/>
          </p:nvPr>
        </p:nvSpPr>
        <p:spPr>
          <a:xfrm>
            <a:off x="446506" y="1766488"/>
            <a:ext cx="8216840" cy="4267924"/>
          </a:xfrm>
        </p:spPr>
        <p:txBody>
          <a:bodyPr>
            <a:normAutofit fontScale="85000" lnSpcReduction="20000"/>
          </a:bodyPr>
          <a:lstStyle/>
          <a:p>
            <a:pPr marL="0" indent="0">
              <a:buNone/>
            </a:pPr>
            <a:br>
              <a:rPr lang="nl-NL" sz="2052" dirty="0"/>
            </a:br>
            <a:endParaRPr lang="nl-NL" sz="2052" dirty="0"/>
          </a:p>
          <a:p>
            <a:pPr lvl="1">
              <a:buBlip>
                <a:blip r:embed="rId3"/>
              </a:buBlip>
            </a:pPr>
            <a:r>
              <a:rPr lang="nl-NL" sz="2600" dirty="0"/>
              <a:t>Scherp</a:t>
            </a:r>
            <a:br>
              <a:rPr lang="nl-NL" sz="2600" dirty="0"/>
            </a:br>
            <a:endParaRPr lang="nl-NL" sz="2600" dirty="0"/>
          </a:p>
          <a:p>
            <a:pPr lvl="1">
              <a:buBlip>
                <a:blip r:embed="rId3"/>
              </a:buBlip>
            </a:pPr>
            <a:r>
              <a:rPr lang="nl-NL" sz="2600" dirty="0"/>
              <a:t>Goede belichting</a:t>
            </a:r>
            <a:br>
              <a:rPr lang="nl-NL" sz="2600" dirty="0"/>
            </a:br>
            <a:endParaRPr lang="nl-NL" sz="2600" dirty="0"/>
          </a:p>
          <a:p>
            <a:pPr lvl="1">
              <a:buBlip>
                <a:blip r:embed="rId3"/>
              </a:buBlip>
            </a:pPr>
            <a:r>
              <a:rPr lang="nl-NL" sz="2600" dirty="0"/>
              <a:t>Interessant</a:t>
            </a:r>
            <a:br>
              <a:rPr lang="nl-NL" sz="2600" dirty="0"/>
            </a:br>
            <a:endParaRPr lang="nl-NL" sz="2600" dirty="0"/>
          </a:p>
          <a:p>
            <a:pPr lvl="1">
              <a:buBlip>
                <a:blip r:embed="rId3"/>
              </a:buBlip>
            </a:pPr>
            <a:r>
              <a:rPr lang="nl-NL" sz="2600" dirty="0"/>
              <a:t>Goede kleuren</a:t>
            </a:r>
            <a:br>
              <a:rPr lang="nl-NL" sz="2600" dirty="0"/>
            </a:br>
            <a:endParaRPr lang="nl-NL" sz="2600" dirty="0"/>
          </a:p>
          <a:p>
            <a:pPr lvl="1">
              <a:buBlip>
                <a:blip r:embed="rId3"/>
              </a:buBlip>
            </a:pPr>
            <a:r>
              <a:rPr lang="nl-NL" sz="2600" dirty="0"/>
              <a:t>Vormen</a:t>
            </a:r>
            <a:br>
              <a:rPr lang="nl-NL" sz="2600" dirty="0"/>
            </a:br>
            <a:endParaRPr lang="nl-NL" sz="2600" dirty="0"/>
          </a:p>
          <a:p>
            <a:pPr lvl="1">
              <a:buBlip>
                <a:blip r:embed="rId3"/>
              </a:buBlip>
            </a:pPr>
            <a:r>
              <a:rPr lang="nl-NL" sz="2600" dirty="0"/>
              <a:t>Goede compositie</a:t>
            </a:r>
          </a:p>
          <a:p>
            <a:pPr marL="342900" lvl="1" indent="0">
              <a:buNone/>
            </a:pPr>
            <a:br>
              <a:rPr lang="nl-NL" sz="1752" dirty="0"/>
            </a:br>
            <a:endParaRPr lang="nl-NL" sz="1752" dirty="0"/>
          </a:p>
          <a:p>
            <a:pPr marL="0" indent="0">
              <a:buNone/>
            </a:pPr>
            <a:br>
              <a:rPr lang="nl-NL" sz="2052" dirty="0"/>
            </a:br>
            <a:endParaRPr lang="nl-NL" sz="2052" dirty="0"/>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4</a:t>
            </a:fld>
            <a:endParaRPr lang="nl-NL"/>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pic>
        <p:nvPicPr>
          <p:cNvPr id="9" name="Afbeelding 8" descr="Afbeelding met buitenshuis, landschap, boom, wolk&#10;&#10;Automatisch gegenereerde beschrijving">
            <a:extLst>
              <a:ext uri="{FF2B5EF4-FFF2-40B4-BE49-F238E27FC236}">
                <a16:creationId xmlns:a16="http://schemas.microsoft.com/office/drawing/2014/main" id="{174F76D6-FBA7-A6B7-0A4E-2D7085EDD2C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14263" y="2441233"/>
            <a:ext cx="5269718" cy="2157950"/>
          </a:xfrm>
          <a:prstGeom prst="rect">
            <a:avLst/>
          </a:prstGeom>
        </p:spPr>
      </p:pic>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Basisregels</a:t>
            </a:r>
          </a:p>
        </p:txBody>
      </p:sp>
    </p:spTree>
    <p:extLst>
      <p:ext uri="{BB962C8B-B14F-4D97-AF65-F5344CB8AC3E}">
        <p14:creationId xmlns:p14="http://schemas.microsoft.com/office/powerpoint/2010/main" val="14890010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Opnamestandpunt</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5</a:t>
            </a:fld>
            <a:endParaRPr lang="nl-NL"/>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Basisregels</a:t>
            </a:r>
          </a:p>
        </p:txBody>
      </p:sp>
      <p:pic>
        <p:nvPicPr>
          <p:cNvPr id="6" name="Picture 7">
            <a:extLst>
              <a:ext uri="{FF2B5EF4-FFF2-40B4-BE49-F238E27FC236}">
                <a16:creationId xmlns:a16="http://schemas.microsoft.com/office/drawing/2014/main" id="{AB15301D-B1F9-F95E-0FEA-F722C95543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4954798" y="777408"/>
            <a:ext cx="3423390" cy="228226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 name="Tekstvak 11">
            <a:extLst>
              <a:ext uri="{FF2B5EF4-FFF2-40B4-BE49-F238E27FC236}">
                <a16:creationId xmlns:a16="http://schemas.microsoft.com/office/drawing/2014/main" id="{F0F41F7B-11F7-8702-9BE5-E00D2B43602F}"/>
              </a:ext>
            </a:extLst>
          </p:cNvPr>
          <p:cNvSpPr txBox="1"/>
          <p:nvPr/>
        </p:nvSpPr>
        <p:spPr>
          <a:xfrm>
            <a:off x="5849775" y="3059668"/>
            <a:ext cx="1596950" cy="369332"/>
          </a:xfrm>
          <a:prstGeom prst="rect">
            <a:avLst/>
          </a:prstGeom>
          <a:noFill/>
        </p:spPr>
        <p:txBody>
          <a:bodyPr wrap="square">
            <a:spAutoFit/>
          </a:bodyPr>
          <a:lstStyle/>
          <a:p>
            <a:r>
              <a:rPr lang="nl-NL" sz="1800" dirty="0"/>
              <a:t>Camerahoek</a:t>
            </a:r>
            <a:endParaRPr lang="nl-NL" dirty="0"/>
          </a:p>
        </p:txBody>
      </p:sp>
      <p:pic>
        <p:nvPicPr>
          <p:cNvPr id="13" name="Tijdelijke aanduiding voor inhoud 4">
            <a:extLst>
              <a:ext uri="{FF2B5EF4-FFF2-40B4-BE49-F238E27FC236}">
                <a16:creationId xmlns:a16="http://schemas.microsoft.com/office/drawing/2014/main" id="{95D9361C-B2F6-54A9-BEC9-E6B47FB781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329460" y="2384620"/>
            <a:ext cx="2801952" cy="1576098"/>
          </a:xfrm>
          <a:prstGeom prst="rect">
            <a:avLst/>
          </a:prstGeom>
        </p:spPr>
      </p:pic>
      <p:pic>
        <p:nvPicPr>
          <p:cNvPr id="14" name="Afbeelding 13">
            <a:extLst>
              <a:ext uri="{FF2B5EF4-FFF2-40B4-BE49-F238E27FC236}">
                <a16:creationId xmlns:a16="http://schemas.microsoft.com/office/drawing/2014/main" id="{D54BEED5-F204-28EC-E280-75241CC3AF5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2023152" y="2383271"/>
            <a:ext cx="2795774" cy="1572623"/>
          </a:xfrm>
          <a:prstGeom prst="rect">
            <a:avLst/>
          </a:prstGeom>
        </p:spPr>
      </p:pic>
      <p:sp>
        <p:nvSpPr>
          <p:cNvPr id="15" name="Tekstvak 14">
            <a:extLst>
              <a:ext uri="{FF2B5EF4-FFF2-40B4-BE49-F238E27FC236}">
                <a16:creationId xmlns:a16="http://schemas.microsoft.com/office/drawing/2014/main" id="{E5B0126F-C0E4-1C13-42B5-4606BDC20ED8}"/>
              </a:ext>
            </a:extLst>
          </p:cNvPr>
          <p:cNvSpPr txBox="1"/>
          <p:nvPr/>
        </p:nvSpPr>
        <p:spPr>
          <a:xfrm>
            <a:off x="1130796" y="4729947"/>
            <a:ext cx="3264964" cy="1754326"/>
          </a:xfrm>
          <a:prstGeom prst="rect">
            <a:avLst/>
          </a:prstGeom>
          <a:noFill/>
        </p:spPr>
        <p:txBody>
          <a:bodyPr wrap="square">
            <a:spAutoFit/>
          </a:bodyPr>
          <a:lstStyle/>
          <a:p>
            <a:r>
              <a:rPr lang="nl-NL" dirty="0"/>
              <a:t>Een standpunt waarbij je iets op de voorgrond in beeld neemt, geeft diepte en maakt de foto dynamischer.</a:t>
            </a:r>
          </a:p>
          <a:p>
            <a:br>
              <a:rPr lang="nl-NL" sz="1800" dirty="0"/>
            </a:br>
            <a:endParaRPr lang="nl-NL" dirty="0"/>
          </a:p>
        </p:txBody>
      </p:sp>
      <p:pic>
        <p:nvPicPr>
          <p:cNvPr id="18" name="Picture 9">
            <a:extLst>
              <a:ext uri="{FF2B5EF4-FFF2-40B4-BE49-F238E27FC236}">
                <a16:creationId xmlns:a16="http://schemas.microsoft.com/office/drawing/2014/main" id="{93F472CC-4787-D87B-FAD9-A3524EA2AD1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a:xfrm>
            <a:off x="4323593" y="3601965"/>
            <a:ext cx="1656843" cy="24843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818078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Opnamestandpunt</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6</a:t>
            </a:fld>
            <a:endParaRPr lang="nl-NL"/>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Basisregels</a:t>
            </a:r>
          </a:p>
        </p:txBody>
      </p:sp>
      <p:sp>
        <p:nvSpPr>
          <p:cNvPr id="12" name="Tekstvak 11">
            <a:extLst>
              <a:ext uri="{FF2B5EF4-FFF2-40B4-BE49-F238E27FC236}">
                <a16:creationId xmlns:a16="http://schemas.microsoft.com/office/drawing/2014/main" id="{F0F41F7B-11F7-8702-9BE5-E00D2B43602F}"/>
              </a:ext>
            </a:extLst>
          </p:cNvPr>
          <p:cNvSpPr txBox="1"/>
          <p:nvPr/>
        </p:nvSpPr>
        <p:spPr>
          <a:xfrm>
            <a:off x="5863698" y="4055075"/>
            <a:ext cx="1596950" cy="369332"/>
          </a:xfrm>
          <a:prstGeom prst="rect">
            <a:avLst/>
          </a:prstGeom>
          <a:noFill/>
        </p:spPr>
        <p:txBody>
          <a:bodyPr wrap="square">
            <a:spAutoFit/>
          </a:bodyPr>
          <a:lstStyle/>
          <a:p>
            <a:r>
              <a:rPr lang="nl-NL" sz="1800" dirty="0"/>
              <a:t>Camerahoek</a:t>
            </a:r>
            <a:endParaRPr lang="nl-NL" dirty="0"/>
          </a:p>
        </p:txBody>
      </p:sp>
      <p:sp>
        <p:nvSpPr>
          <p:cNvPr id="15" name="Tekstvak 14">
            <a:extLst>
              <a:ext uri="{FF2B5EF4-FFF2-40B4-BE49-F238E27FC236}">
                <a16:creationId xmlns:a16="http://schemas.microsoft.com/office/drawing/2014/main" id="{E5B0126F-C0E4-1C13-42B5-4606BDC20ED8}"/>
              </a:ext>
            </a:extLst>
          </p:cNvPr>
          <p:cNvSpPr txBox="1"/>
          <p:nvPr/>
        </p:nvSpPr>
        <p:spPr>
          <a:xfrm>
            <a:off x="947098" y="1963311"/>
            <a:ext cx="2996044" cy="1200329"/>
          </a:xfrm>
          <a:prstGeom prst="rect">
            <a:avLst/>
          </a:prstGeom>
          <a:noFill/>
        </p:spPr>
        <p:txBody>
          <a:bodyPr wrap="square">
            <a:spAutoFit/>
          </a:bodyPr>
          <a:lstStyle/>
          <a:p>
            <a:r>
              <a:rPr lang="nl-NL" dirty="0"/>
              <a:t>Op ooghoogte van mensen, dieren en dingen</a:t>
            </a:r>
          </a:p>
          <a:p>
            <a:br>
              <a:rPr lang="nl-NL" sz="1800" dirty="0"/>
            </a:br>
            <a:endParaRPr lang="nl-NL" dirty="0"/>
          </a:p>
        </p:txBody>
      </p:sp>
      <p:pic>
        <p:nvPicPr>
          <p:cNvPr id="9" name="Afbeelding 8" descr="Afbeelding met zoogdier, huisdier, Hondenras, hond&#10;&#10;Automatisch gegenereerde beschrijving">
            <a:extLst>
              <a:ext uri="{FF2B5EF4-FFF2-40B4-BE49-F238E27FC236}">
                <a16:creationId xmlns:a16="http://schemas.microsoft.com/office/drawing/2014/main" id="{A91B32BE-114A-0644-2B4B-4112161EDCB7}"/>
              </a:ext>
            </a:extLst>
          </p:cNvPr>
          <p:cNvPicPr>
            <a:picLocks noChangeAspect="1"/>
          </p:cNvPicPr>
          <p:nvPr/>
        </p:nvPicPr>
        <p:blipFill rotWithShape="1">
          <a:blip r:embed="rId4">
            <a:extLst>
              <a:ext uri="{28A0092B-C50C-407E-A947-70E740481C1C}">
                <a14:useLocalDpi xmlns:a14="http://schemas.microsoft.com/office/drawing/2010/main" val="0"/>
              </a:ext>
            </a:extLst>
          </a:blip>
          <a:srcRect l="2448" t="2173" r="2058" b="2783"/>
          <a:stretch/>
        </p:blipFill>
        <p:spPr>
          <a:xfrm>
            <a:off x="947098" y="3079012"/>
            <a:ext cx="2881952" cy="2868376"/>
          </a:xfrm>
          <a:prstGeom prst="rect">
            <a:avLst/>
          </a:prstGeom>
        </p:spPr>
      </p:pic>
      <p:pic>
        <p:nvPicPr>
          <p:cNvPr id="16" name="Afbeelding 15" descr="Afbeelding met schimmel, paddenstoel, Basidiomyceten, Eetbare paddenstoel&#10;&#10;Automatisch gegenereerde beschrijving">
            <a:extLst>
              <a:ext uri="{FF2B5EF4-FFF2-40B4-BE49-F238E27FC236}">
                <a16:creationId xmlns:a16="http://schemas.microsoft.com/office/drawing/2014/main" id="{9F1D13ED-7031-BCD8-19B4-A3ABCFE2463F}"/>
              </a:ext>
            </a:extLst>
          </p:cNvPr>
          <p:cNvPicPr>
            <a:picLocks noChangeAspect="1"/>
          </p:cNvPicPr>
          <p:nvPr/>
        </p:nvPicPr>
        <p:blipFill rotWithShape="1">
          <a:blip r:embed="rId5">
            <a:extLst>
              <a:ext uri="{28A0092B-C50C-407E-A947-70E740481C1C}">
                <a14:useLocalDpi xmlns:a14="http://schemas.microsoft.com/office/drawing/2010/main" val="0"/>
              </a:ext>
            </a:extLst>
          </a:blip>
          <a:srcRect t="50553"/>
          <a:stretch/>
        </p:blipFill>
        <p:spPr>
          <a:xfrm>
            <a:off x="4047899" y="1535958"/>
            <a:ext cx="3631598" cy="1795719"/>
          </a:xfrm>
          <a:prstGeom prst="rect">
            <a:avLst/>
          </a:prstGeom>
        </p:spPr>
      </p:pic>
      <p:pic>
        <p:nvPicPr>
          <p:cNvPr id="18" name="Afbeelding 17" descr="Afbeelding met Menselijk gezicht, peuter, kleding, baby&#10;&#10;Automatisch gegenereerde beschrijving">
            <a:extLst>
              <a:ext uri="{FF2B5EF4-FFF2-40B4-BE49-F238E27FC236}">
                <a16:creationId xmlns:a16="http://schemas.microsoft.com/office/drawing/2014/main" id="{0C490A5C-63BD-1077-ADE8-3DAB95296DD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47899" y="3526323"/>
            <a:ext cx="3631598" cy="2421065"/>
          </a:xfrm>
          <a:prstGeom prst="rect">
            <a:avLst/>
          </a:prstGeom>
        </p:spPr>
      </p:pic>
    </p:spTree>
    <p:extLst>
      <p:ext uri="{BB962C8B-B14F-4D97-AF65-F5344CB8AC3E}">
        <p14:creationId xmlns:p14="http://schemas.microsoft.com/office/powerpoint/2010/main" val="519126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Scherptediepte</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7</a:t>
            </a:fld>
            <a:endParaRPr lang="nl-NL"/>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Basisregels</a:t>
            </a:r>
          </a:p>
        </p:txBody>
      </p:sp>
      <p:sp>
        <p:nvSpPr>
          <p:cNvPr id="12" name="Tekstvak 11">
            <a:extLst>
              <a:ext uri="{FF2B5EF4-FFF2-40B4-BE49-F238E27FC236}">
                <a16:creationId xmlns:a16="http://schemas.microsoft.com/office/drawing/2014/main" id="{F0F41F7B-11F7-8702-9BE5-E00D2B43602F}"/>
              </a:ext>
            </a:extLst>
          </p:cNvPr>
          <p:cNvSpPr txBox="1"/>
          <p:nvPr/>
        </p:nvSpPr>
        <p:spPr>
          <a:xfrm>
            <a:off x="5031635" y="3244334"/>
            <a:ext cx="2384693" cy="369332"/>
          </a:xfrm>
          <a:prstGeom prst="rect">
            <a:avLst/>
          </a:prstGeom>
          <a:noFill/>
        </p:spPr>
        <p:txBody>
          <a:bodyPr wrap="square">
            <a:spAutoFit/>
          </a:bodyPr>
          <a:lstStyle/>
          <a:p>
            <a:r>
              <a:rPr lang="nl-NL" sz="1800" dirty="0"/>
              <a:t>Kleine scherptediepte</a:t>
            </a:r>
            <a:endParaRPr lang="nl-NL" dirty="0"/>
          </a:p>
        </p:txBody>
      </p:sp>
      <p:sp>
        <p:nvSpPr>
          <p:cNvPr id="15" name="Tekstvak 14">
            <a:extLst>
              <a:ext uri="{FF2B5EF4-FFF2-40B4-BE49-F238E27FC236}">
                <a16:creationId xmlns:a16="http://schemas.microsoft.com/office/drawing/2014/main" id="{E5B0126F-C0E4-1C13-42B5-4606BDC20ED8}"/>
              </a:ext>
            </a:extLst>
          </p:cNvPr>
          <p:cNvSpPr txBox="1"/>
          <p:nvPr/>
        </p:nvSpPr>
        <p:spPr>
          <a:xfrm>
            <a:off x="821422" y="1582226"/>
            <a:ext cx="2996044" cy="4401205"/>
          </a:xfrm>
          <a:prstGeom prst="rect">
            <a:avLst/>
          </a:prstGeom>
          <a:noFill/>
        </p:spPr>
        <p:txBody>
          <a:bodyPr wrap="square">
            <a:spAutoFit/>
          </a:bodyPr>
          <a:lstStyle/>
          <a:p>
            <a:pPr>
              <a:buFontTx/>
              <a:buNone/>
            </a:pPr>
            <a:r>
              <a:rPr lang="nl-NL" altLang="nl-NL" sz="1800" dirty="0"/>
              <a:t>= dat wat voor oog scherp waarneembaar is.</a:t>
            </a:r>
          </a:p>
          <a:p>
            <a:pPr>
              <a:buFontTx/>
              <a:buNone/>
            </a:pPr>
            <a:endParaRPr lang="nl-NL" altLang="nl-NL" sz="1800" dirty="0"/>
          </a:p>
          <a:p>
            <a:pPr>
              <a:buFontTx/>
              <a:buNone/>
            </a:pPr>
            <a:endParaRPr lang="nl-NL" altLang="nl-NL" sz="1800" dirty="0"/>
          </a:p>
          <a:p>
            <a:pPr>
              <a:buFontTx/>
              <a:buNone/>
            </a:pPr>
            <a:endParaRPr lang="nl-NL" altLang="nl-NL" sz="1800" dirty="0"/>
          </a:p>
          <a:p>
            <a:pPr>
              <a:buFontTx/>
              <a:buNone/>
            </a:pPr>
            <a:r>
              <a:rPr lang="nl-NL" altLang="nl-NL" sz="1800" dirty="0"/>
              <a:t>Groot diafragma f/2.8</a:t>
            </a:r>
            <a:r>
              <a:rPr lang="nl-NL" altLang="nl-NL" sz="1800" dirty="0">
                <a:sym typeface="Wingdings" panose="05000000000000000000" pitchFamily="2" charset="2"/>
              </a:rPr>
              <a:t></a:t>
            </a:r>
          </a:p>
          <a:p>
            <a:pPr>
              <a:buFontTx/>
              <a:buNone/>
            </a:pPr>
            <a:r>
              <a:rPr lang="nl-NL" altLang="nl-NL" sz="1800" dirty="0"/>
              <a:t>Kleine scherptediepte</a:t>
            </a:r>
          </a:p>
          <a:p>
            <a:pPr>
              <a:buFontTx/>
              <a:buNone/>
            </a:pPr>
            <a:r>
              <a:rPr lang="nl-NL" altLang="nl-NL" sz="1400" dirty="0">
                <a:solidFill>
                  <a:schemeClr val="tx2">
                    <a:lumMod val="75000"/>
                    <a:lumOff val="25000"/>
                  </a:schemeClr>
                </a:solidFill>
              </a:rPr>
              <a:t>Op smartphones vanzelf te bereiken in de standen ‘portret’ en ‘voedsel’</a:t>
            </a:r>
          </a:p>
          <a:p>
            <a:pPr>
              <a:buFontTx/>
              <a:buNone/>
            </a:pPr>
            <a:endParaRPr lang="nl-NL" altLang="nl-NL" sz="1800" dirty="0"/>
          </a:p>
          <a:p>
            <a:pPr>
              <a:buFontTx/>
              <a:buNone/>
            </a:pPr>
            <a:endParaRPr lang="nl-NL" altLang="nl-NL" dirty="0"/>
          </a:p>
          <a:p>
            <a:pPr>
              <a:buFontTx/>
              <a:buNone/>
            </a:pPr>
            <a:r>
              <a:rPr lang="nl-NL" altLang="nl-NL" sz="1800" dirty="0"/>
              <a:t>Klein diafragma f/16 </a:t>
            </a:r>
            <a:r>
              <a:rPr lang="nl-NL" altLang="nl-NL" sz="1800" dirty="0">
                <a:sym typeface="Wingdings" panose="05000000000000000000" pitchFamily="2" charset="2"/>
              </a:rPr>
              <a:t></a:t>
            </a:r>
          </a:p>
          <a:p>
            <a:pPr>
              <a:buFontTx/>
              <a:buNone/>
            </a:pPr>
            <a:r>
              <a:rPr lang="nl-NL" altLang="nl-NL" sz="1800" dirty="0">
                <a:sym typeface="Wingdings" panose="05000000000000000000" pitchFamily="2" charset="2"/>
              </a:rPr>
              <a:t>Grote scherptediepte</a:t>
            </a:r>
          </a:p>
          <a:p>
            <a:pPr>
              <a:buFontTx/>
              <a:buNone/>
            </a:pPr>
            <a:endParaRPr lang="nl-NL" altLang="nl-NL" sz="1800" dirty="0"/>
          </a:p>
          <a:p>
            <a:br>
              <a:rPr lang="nl-NL" sz="1800" dirty="0"/>
            </a:br>
            <a:endParaRPr lang="nl-NL" dirty="0"/>
          </a:p>
        </p:txBody>
      </p:sp>
      <p:pic>
        <p:nvPicPr>
          <p:cNvPr id="3" name="Picture 8">
            <a:extLst>
              <a:ext uri="{FF2B5EF4-FFF2-40B4-BE49-F238E27FC236}">
                <a16:creationId xmlns:a16="http://schemas.microsoft.com/office/drawing/2014/main" id="{765D32C5-A688-7322-9C27-0A6B157ECE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4497834" y="1118616"/>
            <a:ext cx="3278187" cy="21859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Picture 9">
            <a:extLst>
              <a:ext uri="{FF2B5EF4-FFF2-40B4-BE49-F238E27FC236}">
                <a16:creationId xmlns:a16="http://schemas.microsoft.com/office/drawing/2014/main" id="{D12DDDD2-A08D-1DA5-7955-29F5C8F6792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a:xfrm>
            <a:off x="4496246" y="3644329"/>
            <a:ext cx="3281363" cy="21875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Tekstvak 9">
            <a:extLst>
              <a:ext uri="{FF2B5EF4-FFF2-40B4-BE49-F238E27FC236}">
                <a16:creationId xmlns:a16="http://schemas.microsoft.com/office/drawing/2014/main" id="{F3188223-1AB5-FF11-2779-4EFECCFEC79E}"/>
              </a:ext>
            </a:extLst>
          </p:cNvPr>
          <p:cNvSpPr txBox="1"/>
          <p:nvPr/>
        </p:nvSpPr>
        <p:spPr>
          <a:xfrm>
            <a:off x="5031634" y="5791510"/>
            <a:ext cx="2384693" cy="369332"/>
          </a:xfrm>
          <a:prstGeom prst="rect">
            <a:avLst/>
          </a:prstGeom>
          <a:noFill/>
        </p:spPr>
        <p:txBody>
          <a:bodyPr wrap="square">
            <a:spAutoFit/>
          </a:bodyPr>
          <a:lstStyle/>
          <a:p>
            <a:r>
              <a:rPr lang="nl-NL" sz="1800" dirty="0"/>
              <a:t>Grote scherptediepte</a:t>
            </a:r>
            <a:endParaRPr lang="nl-NL" dirty="0"/>
          </a:p>
        </p:txBody>
      </p:sp>
    </p:spTree>
    <p:extLst>
      <p:ext uri="{BB962C8B-B14F-4D97-AF65-F5344CB8AC3E}">
        <p14:creationId xmlns:p14="http://schemas.microsoft.com/office/powerpoint/2010/main" val="662404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Scherptediepte</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8</a:t>
            </a:fld>
            <a:endParaRPr lang="nl-NL"/>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Basisregels</a:t>
            </a:r>
          </a:p>
        </p:txBody>
      </p:sp>
      <p:pic>
        <p:nvPicPr>
          <p:cNvPr id="9" name="Picture 8">
            <a:extLst>
              <a:ext uri="{FF2B5EF4-FFF2-40B4-BE49-F238E27FC236}">
                <a16:creationId xmlns:a16="http://schemas.microsoft.com/office/drawing/2014/main" id="{46F71647-0E3E-32D4-3366-85CE989248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5031634" y="1109519"/>
            <a:ext cx="3278187" cy="21859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 name="Tijdelijke aanduiding voor inhoud 2">
            <a:extLst>
              <a:ext uri="{FF2B5EF4-FFF2-40B4-BE49-F238E27FC236}">
                <a16:creationId xmlns:a16="http://schemas.microsoft.com/office/drawing/2014/main" id="{2EAFE12D-1EB1-44E1-F2AF-5C5687264D38}"/>
              </a:ext>
            </a:extLst>
          </p:cNvPr>
          <p:cNvSpPr>
            <a:spLocks noGrp="1"/>
          </p:cNvSpPr>
          <p:nvPr>
            <p:ph idx="1"/>
          </p:nvPr>
        </p:nvSpPr>
        <p:spPr>
          <a:xfrm>
            <a:off x="463580" y="1215709"/>
            <a:ext cx="8216840" cy="4267924"/>
          </a:xfrm>
        </p:spPr>
        <p:txBody>
          <a:bodyPr>
            <a:normAutofit/>
          </a:bodyPr>
          <a:lstStyle/>
          <a:p>
            <a:pPr marL="0" indent="0">
              <a:buNone/>
            </a:pPr>
            <a:br>
              <a:rPr lang="nl-NL" sz="2052" dirty="0"/>
            </a:br>
            <a:endParaRPr lang="nl-NL" sz="2052" dirty="0"/>
          </a:p>
          <a:p>
            <a:pPr lvl="1">
              <a:buBlip>
                <a:blip r:embed="rId5"/>
              </a:buBlip>
            </a:pPr>
            <a:r>
              <a:rPr lang="nl-NL" sz="2000" dirty="0"/>
              <a:t>Ben creatief met scherptediepte</a:t>
            </a:r>
            <a:br>
              <a:rPr lang="nl-NL" sz="2000" dirty="0"/>
            </a:br>
            <a:endParaRPr lang="nl-NL" sz="2000" dirty="0"/>
          </a:p>
          <a:p>
            <a:pPr lvl="1">
              <a:buBlip>
                <a:blip r:embed="rId5"/>
              </a:buBlip>
            </a:pPr>
            <a:r>
              <a:rPr lang="nl-NL" sz="2000" dirty="0"/>
              <a:t>Stel scherp op het onderwerp</a:t>
            </a:r>
            <a:br>
              <a:rPr lang="nl-NL" sz="2000" dirty="0"/>
            </a:br>
            <a:r>
              <a:rPr lang="nl-NL" sz="2000" dirty="0"/>
              <a:t>Bij dieren/mensen op ogen</a:t>
            </a:r>
            <a:br>
              <a:rPr lang="nl-NL" sz="2600" dirty="0"/>
            </a:br>
            <a:endParaRPr lang="nl-NL" sz="2600" dirty="0"/>
          </a:p>
          <a:p>
            <a:pPr marL="342900" lvl="1" indent="0">
              <a:buNone/>
            </a:pPr>
            <a:br>
              <a:rPr lang="nl-NL" sz="1752" dirty="0"/>
            </a:br>
            <a:endParaRPr lang="nl-NL" sz="1752" dirty="0"/>
          </a:p>
          <a:p>
            <a:pPr marL="0" indent="0">
              <a:buNone/>
            </a:pPr>
            <a:br>
              <a:rPr lang="nl-NL" sz="2052" dirty="0"/>
            </a:br>
            <a:endParaRPr lang="nl-NL" sz="2052" dirty="0"/>
          </a:p>
        </p:txBody>
      </p:sp>
      <p:pic>
        <p:nvPicPr>
          <p:cNvPr id="17" name="Afbeelding 16" descr="Afbeelding met buitenshuis, boom, hemel, water&#10;&#10;Automatisch gegenereerde beschrijving">
            <a:extLst>
              <a:ext uri="{FF2B5EF4-FFF2-40B4-BE49-F238E27FC236}">
                <a16:creationId xmlns:a16="http://schemas.microsoft.com/office/drawing/2014/main" id="{B0363C9D-96EA-795D-61B0-772CED749F7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43364" y="3562494"/>
            <a:ext cx="6266457" cy="2566114"/>
          </a:xfrm>
          <a:prstGeom prst="rect">
            <a:avLst/>
          </a:prstGeom>
        </p:spPr>
      </p:pic>
    </p:spTree>
    <p:extLst>
      <p:ext uri="{BB962C8B-B14F-4D97-AF65-F5344CB8AC3E}">
        <p14:creationId xmlns:p14="http://schemas.microsoft.com/office/powerpoint/2010/main" val="23132326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275065"/>
            <a:ext cx="7886700" cy="1325563"/>
          </a:xfrm>
        </p:spPr>
        <p:txBody>
          <a:bodyPr/>
          <a:lstStyle/>
          <a:p>
            <a:r>
              <a:rPr lang="nl-NL" b="1" dirty="0"/>
              <a:t>  Compositie</a:t>
            </a:r>
          </a:p>
        </p:txBody>
      </p:sp>
      <p:sp>
        <p:nvSpPr>
          <p:cNvPr id="4" name="Tijdelijke aanduiding voor dianummer 3"/>
          <p:cNvSpPr>
            <a:spLocks noGrp="1"/>
          </p:cNvSpPr>
          <p:nvPr>
            <p:ph type="sldNum" sz="quarter" idx="12"/>
          </p:nvPr>
        </p:nvSpPr>
        <p:spPr/>
        <p:txBody>
          <a:bodyPr/>
          <a:lstStyle/>
          <a:p>
            <a:pPr>
              <a:defRPr/>
            </a:pPr>
            <a:fld id="{322D3366-8204-49F3-9817-AD0786795975}" type="slidenum">
              <a:rPr lang="nl-NL" smtClean="0"/>
              <a:pPr>
                <a:defRPr/>
              </a:pPr>
              <a:t>9</a:t>
            </a:fld>
            <a:endParaRPr lang="nl-NL"/>
          </a:p>
        </p:txBody>
      </p:sp>
      <p:grpSp>
        <p:nvGrpSpPr>
          <p:cNvPr id="5" name="Groep 4">
            <a:extLst>
              <a:ext uri="{FF2B5EF4-FFF2-40B4-BE49-F238E27FC236}">
                <a16:creationId xmlns:a16="http://schemas.microsoft.com/office/drawing/2014/main" id="{7D7E298C-5EEA-527F-3AC6-27F53C7AF0CD}"/>
              </a:ext>
            </a:extLst>
          </p:cNvPr>
          <p:cNvGrpSpPr/>
          <p:nvPr/>
        </p:nvGrpSpPr>
        <p:grpSpPr>
          <a:xfrm>
            <a:off x="5243716" y="6366131"/>
            <a:ext cx="3367245" cy="247018"/>
            <a:chOff x="5243716" y="6366131"/>
            <a:chExt cx="3367245" cy="247018"/>
          </a:xfrm>
        </p:grpSpPr>
        <p:sp>
          <p:nvSpPr>
            <p:cNvPr id="7" name="Rechthoek 6">
              <a:extLst>
                <a:ext uri="{FF2B5EF4-FFF2-40B4-BE49-F238E27FC236}">
                  <a16:creationId xmlns:a16="http://schemas.microsoft.com/office/drawing/2014/main" id="{C40EA387-C124-A206-7FDB-A38696239F7A}"/>
                </a:ext>
              </a:extLst>
            </p:cNvPr>
            <p:cNvSpPr/>
            <p:nvPr/>
          </p:nvSpPr>
          <p:spPr>
            <a:xfrm>
              <a:off x="5243716" y="6366131"/>
              <a:ext cx="3367245" cy="2470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descr="Afbeelding met schermopname, Graphics, ontwerp&#10;&#10;Automatisch gegenereerde beschrijving">
              <a:extLst>
                <a:ext uri="{FF2B5EF4-FFF2-40B4-BE49-F238E27FC236}">
                  <a16:creationId xmlns:a16="http://schemas.microsoft.com/office/drawing/2014/main" id="{EA83C50F-979F-2977-F9DD-24B50E157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338" y="6382979"/>
              <a:ext cx="1642205" cy="202590"/>
            </a:xfrm>
            <a:prstGeom prst="rect">
              <a:avLst/>
            </a:prstGeom>
          </p:spPr>
        </p:pic>
      </p:grpSp>
      <p:sp>
        <p:nvSpPr>
          <p:cNvPr id="11" name="Titel 1">
            <a:extLst>
              <a:ext uri="{FF2B5EF4-FFF2-40B4-BE49-F238E27FC236}">
                <a16:creationId xmlns:a16="http://schemas.microsoft.com/office/drawing/2014/main" id="{3C9FB5FD-4910-5C96-A07A-2AB67FFD00E0}"/>
              </a:ext>
            </a:extLst>
          </p:cNvPr>
          <p:cNvSpPr txBox="1">
            <a:spLocks/>
          </p:cNvSpPr>
          <p:nvPr/>
        </p:nvSpPr>
        <p:spPr>
          <a:xfrm>
            <a:off x="781050" y="6252947"/>
            <a:ext cx="1338104" cy="4626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400" b="1" dirty="0"/>
              <a:t>  Basisregels</a:t>
            </a:r>
          </a:p>
        </p:txBody>
      </p:sp>
      <p:sp>
        <p:nvSpPr>
          <p:cNvPr id="14" name="Tijdelijke aanduiding voor inhoud 2">
            <a:extLst>
              <a:ext uri="{FF2B5EF4-FFF2-40B4-BE49-F238E27FC236}">
                <a16:creationId xmlns:a16="http://schemas.microsoft.com/office/drawing/2014/main" id="{2EAFE12D-1EB1-44E1-F2AF-5C5687264D38}"/>
              </a:ext>
            </a:extLst>
          </p:cNvPr>
          <p:cNvSpPr>
            <a:spLocks noGrp="1"/>
          </p:cNvSpPr>
          <p:nvPr>
            <p:ph idx="1"/>
          </p:nvPr>
        </p:nvSpPr>
        <p:spPr>
          <a:xfrm>
            <a:off x="463580" y="1016361"/>
            <a:ext cx="8216840" cy="4267924"/>
          </a:xfrm>
        </p:spPr>
        <p:txBody>
          <a:bodyPr>
            <a:normAutofit fontScale="85000" lnSpcReduction="20000"/>
          </a:bodyPr>
          <a:lstStyle/>
          <a:p>
            <a:pPr marL="0" indent="0">
              <a:buNone/>
            </a:pPr>
            <a:br>
              <a:rPr lang="nl-NL" sz="2052" dirty="0"/>
            </a:br>
            <a:endParaRPr lang="nl-NL" sz="2052" dirty="0"/>
          </a:p>
          <a:p>
            <a:pPr lvl="1">
              <a:buBlip>
                <a:blip r:embed="rId4"/>
              </a:buBlip>
            </a:pPr>
            <a:r>
              <a:rPr lang="nl-NL" sz="2000" dirty="0"/>
              <a:t>Gebruik de REGEL VAN DERDEN</a:t>
            </a:r>
            <a:br>
              <a:rPr lang="nl-NL" sz="2000" dirty="0"/>
            </a:br>
            <a:r>
              <a:rPr lang="nl-NL" sz="2000" dirty="0"/>
              <a:t>Zet het raster aan op je camera</a:t>
            </a:r>
            <a:br>
              <a:rPr lang="nl-NL" sz="2000" dirty="0"/>
            </a:br>
            <a:endParaRPr lang="nl-NL" sz="2000" dirty="0"/>
          </a:p>
          <a:p>
            <a:pPr lvl="1">
              <a:buBlip>
                <a:blip r:embed="rId4"/>
              </a:buBlip>
            </a:pPr>
            <a:r>
              <a:rPr lang="nl-NL" sz="2000" dirty="0"/>
              <a:t>Een goede compositie maakt elke foto: </a:t>
            </a:r>
            <a:br>
              <a:rPr lang="nl-NL" sz="2000" dirty="0"/>
            </a:br>
            <a:r>
              <a:rPr lang="nl-NL" sz="2000" dirty="0"/>
              <a:t>- mooier</a:t>
            </a:r>
            <a:br>
              <a:rPr lang="nl-NL" sz="2000" dirty="0"/>
            </a:br>
            <a:r>
              <a:rPr lang="nl-NL" sz="2000" dirty="0"/>
              <a:t>- spannender</a:t>
            </a:r>
            <a:br>
              <a:rPr lang="nl-NL" sz="2000" dirty="0"/>
            </a:br>
            <a:r>
              <a:rPr lang="nl-NL" sz="2000" dirty="0"/>
              <a:t>- aantrekkelijker</a:t>
            </a:r>
          </a:p>
          <a:p>
            <a:pPr marL="342900" lvl="1" indent="0">
              <a:buNone/>
            </a:pPr>
            <a:endParaRPr lang="nl-NL" sz="2000" dirty="0"/>
          </a:p>
          <a:p>
            <a:pPr lvl="1">
              <a:buBlip>
                <a:blip r:embed="rId4"/>
              </a:buBlip>
            </a:pPr>
            <a:r>
              <a:rPr lang="nl-NL" sz="2000" dirty="0"/>
              <a:t>Horizon zuiver horizontaal</a:t>
            </a:r>
            <a:br>
              <a:rPr lang="nl-NL" sz="2000" dirty="0"/>
            </a:br>
            <a:r>
              <a:rPr lang="nl-NL" sz="2000" dirty="0"/>
              <a:t>-Niet in het midden</a:t>
            </a:r>
            <a:br>
              <a:rPr lang="nl-NL" sz="2000" dirty="0"/>
            </a:br>
            <a:r>
              <a:rPr lang="nl-NL" sz="2000" dirty="0"/>
              <a:t>-Hoge horizon geeft diepte</a:t>
            </a:r>
            <a:br>
              <a:rPr lang="nl-NL" sz="2000" dirty="0"/>
            </a:br>
            <a:r>
              <a:rPr lang="nl-NL" sz="2000" dirty="0"/>
              <a:t>-Lage horizon bij prachtige luchten</a:t>
            </a:r>
            <a:br>
              <a:rPr lang="nl-NL" sz="2600" dirty="0"/>
            </a:br>
            <a:endParaRPr lang="nl-NL" sz="2600" dirty="0"/>
          </a:p>
          <a:p>
            <a:pPr marL="342900" lvl="1" indent="0">
              <a:buNone/>
            </a:pPr>
            <a:br>
              <a:rPr lang="nl-NL" sz="1752" dirty="0"/>
            </a:br>
            <a:endParaRPr lang="nl-NL" sz="1752" dirty="0"/>
          </a:p>
          <a:p>
            <a:pPr marL="0" indent="0">
              <a:buNone/>
            </a:pPr>
            <a:br>
              <a:rPr lang="nl-NL" sz="2052" dirty="0"/>
            </a:br>
            <a:endParaRPr lang="nl-NL" sz="2052" dirty="0"/>
          </a:p>
        </p:txBody>
      </p:sp>
      <p:pic>
        <p:nvPicPr>
          <p:cNvPr id="3" name="Picture 8">
            <a:extLst>
              <a:ext uri="{FF2B5EF4-FFF2-40B4-BE49-F238E27FC236}">
                <a16:creationId xmlns:a16="http://schemas.microsoft.com/office/drawing/2014/main" id="{6BB61343-5FF8-9EB0-DA1B-B6163271372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a:xfrm>
            <a:off x="5358683" y="1130179"/>
            <a:ext cx="2951138" cy="221949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Picture 8">
            <a:extLst>
              <a:ext uri="{FF2B5EF4-FFF2-40B4-BE49-F238E27FC236}">
                <a16:creationId xmlns:a16="http://schemas.microsoft.com/office/drawing/2014/main" id="{12DEBECE-D563-A873-4176-773DC78FE4E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a:xfrm>
            <a:off x="4470253" y="3945668"/>
            <a:ext cx="3278187" cy="21859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 name="Picture 9">
            <a:extLst>
              <a:ext uri="{FF2B5EF4-FFF2-40B4-BE49-F238E27FC236}">
                <a16:creationId xmlns:a16="http://schemas.microsoft.com/office/drawing/2014/main" id="{6785A450-D805-8DC2-885C-10A9D86DC43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a:xfrm>
            <a:off x="1081742" y="3945668"/>
            <a:ext cx="3281363" cy="21875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197437295"/>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13354</TotalTime>
  <Words>5646</Words>
  <Application>Microsoft Office PowerPoint</Application>
  <PresentationFormat>Diavoorstelling (4:3)</PresentationFormat>
  <Paragraphs>548</Paragraphs>
  <Slides>29</Slides>
  <Notes>28</Notes>
  <HiddenSlides>0</HiddenSlides>
  <MMClips>0</MMClips>
  <ScaleCrop>false</ScaleCrop>
  <HeadingPairs>
    <vt:vector size="6" baseType="variant">
      <vt:variant>
        <vt:lpstr>Gebruikte lettertypen</vt:lpstr>
      </vt:variant>
      <vt:variant>
        <vt:i4>16</vt:i4>
      </vt:variant>
      <vt:variant>
        <vt:lpstr>Thema</vt:lpstr>
      </vt:variant>
      <vt:variant>
        <vt:i4>1</vt:i4>
      </vt:variant>
      <vt:variant>
        <vt:lpstr>Diatitels</vt:lpstr>
      </vt:variant>
      <vt:variant>
        <vt:i4>29</vt:i4>
      </vt:variant>
    </vt:vector>
  </HeadingPairs>
  <TitlesOfParts>
    <vt:vector size="46" baseType="lpstr">
      <vt:lpstr>Aptos</vt:lpstr>
      <vt:lpstr>Aptos Display</vt:lpstr>
      <vt:lpstr>Arial</vt:lpstr>
      <vt:lpstr>Calibri</vt:lpstr>
      <vt:lpstr>chalet</vt:lpstr>
      <vt:lpstr>Exotc350 Bd BT</vt:lpstr>
      <vt:lpstr>Google Sans</vt:lpstr>
      <vt:lpstr>Helvetica Neue</vt:lpstr>
      <vt:lpstr>Nunito</vt:lpstr>
      <vt:lpstr>Open Sans</vt:lpstr>
      <vt:lpstr>Raleway</vt:lpstr>
      <vt:lpstr>Roboto</vt:lpstr>
      <vt:lpstr>SamsungOne</vt:lpstr>
      <vt:lpstr>Verdana</vt:lpstr>
      <vt:lpstr>Vodafone</vt:lpstr>
      <vt:lpstr>Wingdings</vt:lpstr>
      <vt:lpstr>Kantoorthema</vt:lpstr>
      <vt:lpstr>Fotograferen met je smartphone</vt:lpstr>
      <vt:lpstr>  Inhoud</vt:lpstr>
      <vt:lpstr>  De techniek achter een foto </vt:lpstr>
      <vt:lpstr>  Basis voorwaarden goede foto: </vt:lpstr>
      <vt:lpstr>  Opnamestandpunt</vt:lpstr>
      <vt:lpstr>  Opnamestandpunt</vt:lpstr>
      <vt:lpstr>  Scherptediepte</vt:lpstr>
      <vt:lpstr>  Scherptediepte</vt:lpstr>
      <vt:lpstr>  Compositie</vt:lpstr>
      <vt:lpstr>  Compositie</vt:lpstr>
      <vt:lpstr>  Licht</vt:lpstr>
      <vt:lpstr>  Smartphone</vt:lpstr>
      <vt:lpstr>  Camera</vt:lpstr>
      <vt:lpstr>  Camera</vt:lpstr>
      <vt:lpstr>  Camera</vt:lpstr>
      <vt:lpstr>  Camera</vt:lpstr>
      <vt:lpstr>  Apps</vt:lpstr>
      <vt:lpstr>  Collage maken</vt:lpstr>
      <vt:lpstr>  Instagram</vt:lpstr>
      <vt:lpstr>  Video maken van foto’s</vt:lpstr>
      <vt:lpstr>  Bewerken – standaard app</vt:lpstr>
      <vt:lpstr>  Bewerken – Snapseed</vt:lpstr>
      <vt:lpstr>  Bewerken – Creatief</vt:lpstr>
      <vt:lpstr>  Bewerken – Creatief</vt:lpstr>
      <vt:lpstr>  Back-up</vt:lpstr>
      <vt:lpstr>  Opslag en organisatie</vt:lpstr>
      <vt:lpstr>  Labelen (taggen)</vt:lpstr>
      <vt:lpstr>  Labelen (taggen)</vt:lpstr>
      <vt:lpstr>HCC!scheurkalender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Surfen op het Internet</dc:title>
  <dc:creator>Brigitte v Berkel</dc:creator>
  <cp:lastModifiedBy>Brigitte van Berkel</cp:lastModifiedBy>
  <cp:revision>138</cp:revision>
  <dcterms:created xsi:type="dcterms:W3CDTF">2017-11-19T21:58:21Z</dcterms:created>
  <dcterms:modified xsi:type="dcterms:W3CDTF">2024-04-30T11:05:33Z</dcterms:modified>
</cp:coreProperties>
</file>